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2" r:id="rId1"/>
  </p:sldMasterIdLst>
  <p:notesMasterIdLst>
    <p:notesMasterId r:id="rId10"/>
  </p:notesMasterIdLst>
  <p:sldIdLst>
    <p:sldId id="259" r:id="rId2"/>
    <p:sldId id="257" r:id="rId3"/>
    <p:sldId id="260" r:id="rId4"/>
    <p:sldId id="266" r:id="rId5"/>
    <p:sldId id="265" r:id="rId6"/>
    <p:sldId id="263" r:id="rId7"/>
    <p:sldId id="262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0"/>
    <p:restoredTop sz="94994"/>
  </p:normalViewPr>
  <p:slideViewPr>
    <p:cSldViewPr snapToGrid="0" snapToObjects="1">
      <p:cViewPr varScale="1">
        <p:scale>
          <a:sx n="88" d="100"/>
          <a:sy n="88" d="100"/>
        </p:scale>
        <p:origin x="200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omesnap.com/" TargetMode="External"/><Relationship Id="rId1" Type="http://schemas.openxmlformats.org/officeDocument/2006/relationships/hyperlink" Target="https://mytax.dc.gov/_/" TargetMode="External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hyperlink" Target="https://mytax.dc.gov/_/" TargetMode="External"/><Relationship Id="rId1" Type="http://schemas.openxmlformats.org/officeDocument/2006/relationships/hyperlink" Target="https://www.homesnap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CD5165-FB10-0E47-A02E-34597091A153}" type="doc">
      <dgm:prSet loTypeId="urn:microsoft.com/office/officeart/2009/layout/CircleArrowProcess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2E9028E2-E479-154A-B9E4-343C8A8361B1}">
      <dgm:prSet phldrT="[Text]"/>
      <dgm:spPr/>
      <dgm:t>
        <a:bodyPr/>
        <a:lstStyle/>
        <a:p>
          <a:r>
            <a:rPr lang="en-US" dirty="0">
              <a:latin typeface="Bangla Sangam MN" panose="02000000000000000000" pitchFamily="2" charset="0"/>
              <a:cs typeface="Bangla Sangam MN" panose="02000000000000000000" pitchFamily="2" charset="0"/>
            </a:rPr>
            <a:t>Collect</a:t>
          </a:r>
        </a:p>
      </dgm:t>
    </dgm:pt>
    <dgm:pt modelId="{D29DA9AA-7449-7E45-9443-F228227992D1}" type="parTrans" cxnId="{B22530CD-03CD-584B-BFCD-DEECAD8B3790}">
      <dgm:prSet/>
      <dgm:spPr/>
      <dgm:t>
        <a:bodyPr/>
        <a:lstStyle/>
        <a:p>
          <a:endParaRPr lang="en-US"/>
        </a:p>
      </dgm:t>
    </dgm:pt>
    <dgm:pt modelId="{A09CF362-8708-0648-A679-826A545D7252}" type="sibTrans" cxnId="{B22530CD-03CD-584B-BFCD-DEECAD8B3790}">
      <dgm:prSet/>
      <dgm:spPr/>
      <dgm:t>
        <a:bodyPr/>
        <a:lstStyle/>
        <a:p>
          <a:endParaRPr lang="en-US"/>
        </a:p>
      </dgm:t>
    </dgm:pt>
    <dgm:pt modelId="{2C2321C7-4E98-0F4A-999A-B937BED6ACCE}">
      <dgm:prSet phldrT="[Text]"/>
      <dgm:spPr/>
      <dgm:t>
        <a:bodyPr/>
        <a:lstStyle/>
        <a:p>
          <a:r>
            <a:rPr lang="en-US" dirty="0">
              <a:latin typeface="Bangla Sangam MN" panose="02000000000000000000" pitchFamily="2" charset="0"/>
              <a:cs typeface="Bangla Sangam MN" panose="02000000000000000000" pitchFamily="2" charset="0"/>
            </a:rPr>
            <a:t>Analyze</a:t>
          </a:r>
        </a:p>
      </dgm:t>
    </dgm:pt>
    <dgm:pt modelId="{24826226-09D6-E24F-9720-59652F16E7BB}" type="parTrans" cxnId="{EC1A8687-FC6E-0D46-9003-8E0A88BC4396}">
      <dgm:prSet/>
      <dgm:spPr/>
      <dgm:t>
        <a:bodyPr/>
        <a:lstStyle/>
        <a:p>
          <a:endParaRPr lang="en-US"/>
        </a:p>
      </dgm:t>
    </dgm:pt>
    <dgm:pt modelId="{0149E27E-1944-D34F-B3A6-ED69CA3EE6B5}" type="sibTrans" cxnId="{EC1A8687-FC6E-0D46-9003-8E0A88BC4396}">
      <dgm:prSet/>
      <dgm:spPr/>
      <dgm:t>
        <a:bodyPr/>
        <a:lstStyle/>
        <a:p>
          <a:endParaRPr lang="en-US"/>
        </a:p>
      </dgm:t>
    </dgm:pt>
    <dgm:pt modelId="{141772CE-492C-AA4B-8CD1-90704E8761E8}">
      <dgm:prSet phldrT="[Text]" custT="1"/>
      <dgm:spPr/>
      <dgm:t>
        <a:bodyPr/>
        <a:lstStyle/>
        <a:p>
          <a:r>
            <a:rPr lang="en-US" sz="1600" dirty="0">
              <a:latin typeface="Bangla Sangam MN" panose="02000000000000000000" pitchFamily="2" charset="0"/>
              <a:cs typeface="Bangla Sangam MN" panose="02000000000000000000" pitchFamily="2" charset="0"/>
            </a:rPr>
            <a:t>Missing data using </a:t>
          </a:r>
          <a:r>
            <a:rPr lang="en-US" sz="1600" dirty="0">
              <a:solidFill>
                <a:srgbClr val="00B0F0"/>
              </a:solidFill>
              <a:latin typeface="Bangla Sangam MN" panose="02000000000000000000" pitchFamily="2" charset="0"/>
              <a:cs typeface="Bangla Sangam MN" panose="02000000000000000000" pitchFamily="2" charset="0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DC Real Property Search</a:t>
          </a:r>
          <a:endParaRPr lang="en-US" sz="1600" dirty="0">
            <a:solidFill>
              <a:srgbClr val="00B0F0"/>
            </a:solidFill>
            <a:latin typeface="Bangla Sangam MN" panose="02000000000000000000" pitchFamily="2" charset="0"/>
            <a:cs typeface="Bangla Sangam MN" panose="02000000000000000000" pitchFamily="2" charset="0"/>
          </a:endParaRPr>
        </a:p>
      </dgm:t>
    </dgm:pt>
    <dgm:pt modelId="{AFF10262-540F-F74C-B431-B36FCD6DA245}" type="parTrans" cxnId="{DC43BCBB-6E3B-504C-9321-ACD5212D2816}">
      <dgm:prSet/>
      <dgm:spPr/>
      <dgm:t>
        <a:bodyPr/>
        <a:lstStyle/>
        <a:p>
          <a:endParaRPr lang="en-US"/>
        </a:p>
      </dgm:t>
    </dgm:pt>
    <dgm:pt modelId="{645B0084-B8AB-B64F-A84E-6A5E06003416}" type="sibTrans" cxnId="{DC43BCBB-6E3B-504C-9321-ACD5212D2816}">
      <dgm:prSet/>
      <dgm:spPr/>
      <dgm:t>
        <a:bodyPr/>
        <a:lstStyle/>
        <a:p>
          <a:endParaRPr lang="en-US"/>
        </a:p>
      </dgm:t>
    </dgm:pt>
    <dgm:pt modelId="{379F5D0F-05E2-754E-BACD-691875933A9C}">
      <dgm:prSet phldrT="[Text]"/>
      <dgm:spPr/>
      <dgm:t>
        <a:bodyPr/>
        <a:lstStyle/>
        <a:p>
          <a:r>
            <a:rPr lang="en-US" dirty="0">
              <a:latin typeface="Bangla Sangam MN" panose="02000000000000000000" pitchFamily="2" charset="0"/>
              <a:cs typeface="Bangla Sangam MN" panose="02000000000000000000" pitchFamily="2" charset="0"/>
            </a:rPr>
            <a:t>Model</a:t>
          </a:r>
        </a:p>
      </dgm:t>
    </dgm:pt>
    <dgm:pt modelId="{96D1F08D-81B2-B64B-BB84-76279B9C7F6F}" type="parTrans" cxnId="{60B140D7-DFD1-7845-B284-7D311DA4B678}">
      <dgm:prSet/>
      <dgm:spPr/>
      <dgm:t>
        <a:bodyPr/>
        <a:lstStyle/>
        <a:p>
          <a:endParaRPr lang="en-US"/>
        </a:p>
      </dgm:t>
    </dgm:pt>
    <dgm:pt modelId="{EC5E34C5-A566-864B-AEF1-C0E482E2AD88}" type="sibTrans" cxnId="{60B140D7-DFD1-7845-B284-7D311DA4B678}">
      <dgm:prSet/>
      <dgm:spPr/>
      <dgm:t>
        <a:bodyPr/>
        <a:lstStyle/>
        <a:p>
          <a:endParaRPr lang="en-US"/>
        </a:p>
      </dgm:t>
    </dgm:pt>
    <dgm:pt modelId="{6A683B31-1812-4142-8BDB-AD0BB39B76A7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>
              <a:solidFill>
                <a:srgbClr val="92D050"/>
              </a:solidFill>
              <a:latin typeface="Bangla Sangam MN" panose="02000000000000000000" pitchFamily="2" charset="0"/>
              <a:cs typeface="Bangla Sangam MN" panose="02000000000000000000" pitchFamily="2" charset="0"/>
            </a:rPr>
            <a:t>Sales Price LM </a:t>
          </a:r>
          <a:r>
            <a:rPr lang="en-US" sz="1600" dirty="0">
              <a:solidFill>
                <a:schemeClr val="tx1"/>
              </a:solidFill>
              <a:latin typeface="Bangla Sangam MN" panose="02000000000000000000" pitchFamily="2" charset="0"/>
              <a:cs typeface="Bangla Sangam MN" panose="02000000000000000000" pitchFamily="2" charset="0"/>
            </a:rPr>
            <a:t>Linear Regression Model</a:t>
          </a:r>
        </a:p>
      </dgm:t>
    </dgm:pt>
    <dgm:pt modelId="{1F2DC556-727D-B84C-899C-579617A33993}" type="parTrans" cxnId="{FA048099-CC6C-A443-BD65-D990D6820B62}">
      <dgm:prSet/>
      <dgm:spPr/>
      <dgm:t>
        <a:bodyPr/>
        <a:lstStyle/>
        <a:p>
          <a:endParaRPr lang="en-US"/>
        </a:p>
      </dgm:t>
    </dgm:pt>
    <dgm:pt modelId="{C0D1A1E9-2B1A-6943-A386-A41C56062ECB}" type="sibTrans" cxnId="{FA048099-CC6C-A443-BD65-D990D6820B62}">
      <dgm:prSet/>
      <dgm:spPr/>
      <dgm:t>
        <a:bodyPr/>
        <a:lstStyle/>
        <a:p>
          <a:endParaRPr lang="en-US"/>
        </a:p>
      </dgm:t>
    </dgm:pt>
    <dgm:pt modelId="{C76C7069-AA3F-CF4D-A2FD-92666F19709D}">
      <dgm:prSet/>
      <dgm:spPr/>
      <dgm:t>
        <a:bodyPr/>
        <a:lstStyle/>
        <a:p>
          <a:r>
            <a:rPr lang="en-US" dirty="0">
              <a:latin typeface="Bangla Sangam MN" panose="02000000000000000000" pitchFamily="2" charset="0"/>
              <a:cs typeface="Bangla Sangam MN" panose="02000000000000000000" pitchFamily="2" charset="0"/>
            </a:rPr>
            <a:t>Predict</a:t>
          </a:r>
        </a:p>
      </dgm:t>
    </dgm:pt>
    <dgm:pt modelId="{956B57A6-38DC-B940-A926-B5E1BA29FAF0}" type="parTrans" cxnId="{DA3D4C75-F6DA-9848-8162-9196FA3B24C2}">
      <dgm:prSet/>
      <dgm:spPr/>
      <dgm:t>
        <a:bodyPr/>
        <a:lstStyle/>
        <a:p>
          <a:endParaRPr lang="en-US"/>
        </a:p>
      </dgm:t>
    </dgm:pt>
    <dgm:pt modelId="{C0C46804-EF60-6245-8340-DDB397A8E707}" type="sibTrans" cxnId="{DA3D4C75-F6DA-9848-8162-9196FA3B24C2}">
      <dgm:prSet/>
      <dgm:spPr/>
      <dgm:t>
        <a:bodyPr/>
        <a:lstStyle/>
        <a:p>
          <a:endParaRPr lang="en-US"/>
        </a:p>
      </dgm:t>
    </dgm:pt>
    <dgm:pt modelId="{E6AE349D-6923-D048-A6B1-40294F0C94D1}">
      <dgm:prSet/>
      <dgm:spPr/>
      <dgm:t>
        <a:bodyPr/>
        <a:lstStyle/>
        <a:p>
          <a:r>
            <a:rPr lang="en-US" dirty="0">
              <a:latin typeface="Bangla Sangam MN" panose="02000000000000000000" pitchFamily="2" charset="0"/>
              <a:cs typeface="Bangla Sangam MN" panose="02000000000000000000" pitchFamily="2" charset="0"/>
            </a:rPr>
            <a:t>Select</a:t>
          </a:r>
        </a:p>
      </dgm:t>
    </dgm:pt>
    <dgm:pt modelId="{F18260DF-939D-1D42-81E7-27DD66D05822}" type="parTrans" cxnId="{9F0D0F6D-8CFE-234E-9F6C-F26F2A7683E6}">
      <dgm:prSet/>
      <dgm:spPr/>
      <dgm:t>
        <a:bodyPr/>
        <a:lstStyle/>
        <a:p>
          <a:endParaRPr lang="en-US"/>
        </a:p>
      </dgm:t>
    </dgm:pt>
    <dgm:pt modelId="{3D0ECD1A-8911-EA42-BABE-3C43720B5125}" type="sibTrans" cxnId="{9F0D0F6D-8CFE-234E-9F6C-F26F2A7683E6}">
      <dgm:prSet/>
      <dgm:spPr/>
      <dgm:t>
        <a:bodyPr/>
        <a:lstStyle/>
        <a:p>
          <a:endParaRPr lang="en-US"/>
        </a:p>
      </dgm:t>
    </dgm:pt>
    <dgm:pt modelId="{8667B2A0-8F73-A642-8891-5C8C5D2813B5}">
      <dgm:prSet custT="1"/>
      <dgm:spPr/>
      <dgm:t>
        <a:bodyPr/>
        <a:lstStyle/>
        <a:p>
          <a:r>
            <a:rPr lang="en-US" sz="1600" dirty="0">
              <a:latin typeface="Bangla Sangam MN" panose="02000000000000000000" pitchFamily="2" charset="0"/>
              <a:cs typeface="Bangla Sangam MN" panose="02000000000000000000" pitchFamily="2" charset="0"/>
            </a:rPr>
            <a:t>Single family and row houses </a:t>
          </a:r>
          <a:r>
            <a:rPr lang="en-US" sz="1600" dirty="0">
              <a:solidFill>
                <a:schemeClr val="accent3">
                  <a:lumMod val="75000"/>
                </a:schemeClr>
              </a:solidFill>
              <a:latin typeface="Bangla Sangam MN" panose="02000000000000000000" pitchFamily="2" charset="0"/>
              <a:cs typeface="Bangla Sangam MN" panose="02000000000000000000" pitchFamily="2" charset="0"/>
            </a:rPr>
            <a:t>Sold</a:t>
          </a:r>
          <a:r>
            <a:rPr lang="en-US" sz="1600" dirty="0">
              <a:latin typeface="Bangla Sangam MN" panose="02000000000000000000" pitchFamily="2" charset="0"/>
              <a:cs typeface="Bangla Sangam MN" panose="02000000000000000000" pitchFamily="2" charset="0"/>
            </a:rPr>
            <a:t> under $3.6M</a:t>
          </a:r>
        </a:p>
      </dgm:t>
    </dgm:pt>
    <dgm:pt modelId="{FE8C52F5-3C7E-3643-8D47-2BBD8C8F98BE}" type="parTrans" cxnId="{A197B1D2-0DBF-7C43-89A1-DC8D455B1B99}">
      <dgm:prSet/>
      <dgm:spPr/>
      <dgm:t>
        <a:bodyPr/>
        <a:lstStyle/>
        <a:p>
          <a:endParaRPr lang="en-US"/>
        </a:p>
      </dgm:t>
    </dgm:pt>
    <dgm:pt modelId="{787754ED-320D-A34B-8C72-7B8352B5157E}" type="sibTrans" cxnId="{A197B1D2-0DBF-7C43-89A1-DC8D455B1B99}">
      <dgm:prSet/>
      <dgm:spPr/>
      <dgm:t>
        <a:bodyPr/>
        <a:lstStyle/>
        <a:p>
          <a:endParaRPr lang="en-US"/>
        </a:p>
      </dgm:t>
    </dgm:pt>
    <dgm:pt modelId="{B8715647-CB1B-404F-8B19-47852EBFC728}">
      <dgm:prSet custT="1"/>
      <dgm:spPr/>
      <dgm:t>
        <a:bodyPr rIns="0"/>
        <a:lstStyle/>
        <a:p>
          <a:r>
            <a:rPr lang="en-US" sz="1600" dirty="0">
              <a:latin typeface="Bangla Sangam MN" panose="02000000000000000000" pitchFamily="2" charset="0"/>
              <a:cs typeface="Bangla Sangam MN" panose="02000000000000000000" pitchFamily="2" charset="0"/>
            </a:rPr>
            <a:t>Single family and row houses </a:t>
          </a:r>
          <a:r>
            <a:rPr lang="en-US" sz="1600" dirty="0">
              <a:solidFill>
                <a:schemeClr val="accent3">
                  <a:lumMod val="75000"/>
                </a:schemeClr>
              </a:solidFill>
              <a:latin typeface="Bangla Sangam MN" panose="02000000000000000000" pitchFamily="2" charset="0"/>
              <a:cs typeface="Bangla Sangam MN" panose="02000000000000000000" pitchFamily="2" charset="0"/>
            </a:rPr>
            <a:t>For Sale, Contingent</a:t>
          </a:r>
          <a:r>
            <a:rPr lang="en-US" sz="1600" dirty="0">
              <a:solidFill>
                <a:schemeClr val="accent6">
                  <a:lumMod val="60000"/>
                  <a:lumOff val="40000"/>
                </a:schemeClr>
              </a:solidFill>
              <a:latin typeface="Bangla Sangam MN" panose="02000000000000000000" pitchFamily="2" charset="0"/>
              <a:cs typeface="Bangla Sangam MN" panose="02000000000000000000" pitchFamily="2" charset="0"/>
            </a:rPr>
            <a:t>, </a:t>
          </a:r>
          <a:r>
            <a:rPr lang="en-US" sz="1600" dirty="0">
              <a:latin typeface="Bangla Sangam MN" panose="02000000000000000000" pitchFamily="2" charset="0"/>
              <a:cs typeface="Bangla Sangam MN" panose="02000000000000000000" pitchFamily="2" charset="0"/>
            </a:rPr>
            <a:t>and </a:t>
          </a:r>
          <a:r>
            <a:rPr lang="en-US" sz="1600" dirty="0">
              <a:solidFill>
                <a:schemeClr val="accent3">
                  <a:lumMod val="75000"/>
                </a:schemeClr>
              </a:solidFill>
              <a:latin typeface="Bangla Sangam MN" panose="02000000000000000000" pitchFamily="2" charset="0"/>
              <a:cs typeface="Bangla Sangam MN" panose="02000000000000000000" pitchFamily="2" charset="0"/>
            </a:rPr>
            <a:t>Under Contract</a:t>
          </a:r>
        </a:p>
      </dgm:t>
    </dgm:pt>
    <dgm:pt modelId="{EC1873ED-7EA3-B14F-B215-D83E0CA707CB}" type="parTrans" cxnId="{F01F6E2B-B2D2-A74E-94F1-E03710C192C6}">
      <dgm:prSet/>
      <dgm:spPr/>
      <dgm:t>
        <a:bodyPr/>
        <a:lstStyle/>
        <a:p>
          <a:endParaRPr lang="en-US"/>
        </a:p>
      </dgm:t>
    </dgm:pt>
    <dgm:pt modelId="{6684C8CA-EB27-9442-9897-AB67386EE008}" type="sibTrans" cxnId="{F01F6E2B-B2D2-A74E-94F1-E03710C192C6}">
      <dgm:prSet/>
      <dgm:spPr/>
      <dgm:t>
        <a:bodyPr/>
        <a:lstStyle/>
        <a:p>
          <a:endParaRPr lang="en-US"/>
        </a:p>
      </dgm:t>
    </dgm:pt>
    <dgm:pt modelId="{F3778E86-BEE6-344B-8A3B-4F9515189616}">
      <dgm:prSet custT="1"/>
      <dgm:spPr/>
      <dgm:t>
        <a:bodyPr/>
        <a:lstStyle/>
        <a:p>
          <a:r>
            <a:rPr lang="en-US" sz="1600" dirty="0">
              <a:solidFill>
                <a:srgbClr val="92D050"/>
              </a:solidFill>
              <a:latin typeface="Bangla Sangam MN" panose="02000000000000000000" pitchFamily="2" charset="0"/>
              <a:cs typeface="Bangla Sangam MN" panose="02000000000000000000" pitchFamily="2" charset="0"/>
            </a:rPr>
            <a:t>Target Sales Price </a:t>
          </a:r>
          <a:r>
            <a:rPr lang="en-US" sz="1600" dirty="0">
              <a:latin typeface="Bangla Sangam MN" panose="02000000000000000000" pitchFamily="2" charset="0"/>
              <a:cs typeface="Bangla Sangam MN" panose="02000000000000000000" pitchFamily="2" charset="0"/>
            </a:rPr>
            <a:t>compared with </a:t>
          </a:r>
          <a:r>
            <a:rPr lang="en-US" sz="1600" dirty="0">
              <a:solidFill>
                <a:srgbClr val="92D050"/>
              </a:solidFill>
              <a:latin typeface="Bangla Sangam MN" panose="02000000000000000000" pitchFamily="2" charset="0"/>
              <a:cs typeface="Bangla Sangam MN" panose="02000000000000000000" pitchFamily="2" charset="0"/>
            </a:rPr>
            <a:t>Asking Price </a:t>
          </a:r>
          <a:r>
            <a:rPr lang="en-US" sz="1600" dirty="0">
              <a:latin typeface="Bangla Sangam MN" panose="02000000000000000000" pitchFamily="2" charset="0"/>
              <a:cs typeface="Bangla Sangam MN" panose="02000000000000000000" pitchFamily="2" charset="0"/>
            </a:rPr>
            <a:t>and </a:t>
          </a:r>
          <a:r>
            <a:rPr lang="en-US" sz="1600" dirty="0">
              <a:solidFill>
                <a:srgbClr val="92D050"/>
              </a:solidFill>
              <a:latin typeface="Bangla Sangam MN" panose="02000000000000000000" pitchFamily="2" charset="0"/>
              <a:cs typeface="Bangla Sangam MN" panose="02000000000000000000" pitchFamily="2" charset="0"/>
            </a:rPr>
            <a:t>Property Assessment </a:t>
          </a:r>
          <a:r>
            <a:rPr lang="en-US" sz="1600" dirty="0">
              <a:latin typeface="Bangla Sangam MN" panose="02000000000000000000" pitchFamily="2" charset="0"/>
              <a:cs typeface="Bangla Sangam MN" panose="02000000000000000000" pitchFamily="2" charset="0"/>
            </a:rPr>
            <a:t>to identify target properties for Flip-It DC review</a:t>
          </a:r>
        </a:p>
      </dgm:t>
    </dgm:pt>
    <dgm:pt modelId="{032E00F7-F209-A247-B433-24274F9F61D5}" type="parTrans" cxnId="{E54B0416-DF5D-104C-B7CF-5D6B06A691FB}">
      <dgm:prSet/>
      <dgm:spPr/>
      <dgm:t>
        <a:bodyPr/>
        <a:lstStyle/>
        <a:p>
          <a:endParaRPr lang="en-US"/>
        </a:p>
      </dgm:t>
    </dgm:pt>
    <dgm:pt modelId="{17BFF7C7-47B2-E84B-A54A-E616ACBC08B7}" type="sibTrans" cxnId="{E54B0416-DF5D-104C-B7CF-5D6B06A691FB}">
      <dgm:prSet/>
      <dgm:spPr/>
      <dgm:t>
        <a:bodyPr/>
        <a:lstStyle/>
        <a:p>
          <a:endParaRPr lang="en-US"/>
        </a:p>
      </dgm:t>
    </dgm:pt>
    <dgm:pt modelId="{916340DC-F774-0D42-B6EE-185FFF6E093A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>
              <a:latin typeface="Bangla Sangam MN" panose="02000000000000000000" pitchFamily="2" charset="0"/>
              <a:cs typeface="Bangla Sangam MN" panose="02000000000000000000" pitchFamily="2" charset="0"/>
            </a:rPr>
            <a:t>6 months of data focused on DC historical areas</a:t>
          </a:r>
        </a:p>
      </dgm:t>
    </dgm:pt>
    <dgm:pt modelId="{0D9A64EC-AF75-FA4A-AA28-96241EBD3270}" type="parTrans" cxnId="{175DA686-13A8-6349-A8C8-EC7906E3FF3D}">
      <dgm:prSet/>
      <dgm:spPr/>
      <dgm:t>
        <a:bodyPr/>
        <a:lstStyle/>
        <a:p>
          <a:endParaRPr lang="en-US"/>
        </a:p>
      </dgm:t>
    </dgm:pt>
    <dgm:pt modelId="{C84F996F-DA2D-644B-8F93-54C0400C9C17}" type="sibTrans" cxnId="{175DA686-13A8-6349-A8C8-EC7906E3FF3D}">
      <dgm:prSet/>
      <dgm:spPr/>
      <dgm:t>
        <a:bodyPr/>
        <a:lstStyle/>
        <a:p>
          <a:endParaRPr lang="en-US"/>
        </a:p>
      </dgm:t>
    </dgm:pt>
    <dgm:pt modelId="{5559A32A-236B-7C4B-8CDC-CCC224599BF1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>
              <a:solidFill>
                <a:srgbClr val="00B0F0"/>
              </a:solidFill>
              <a:latin typeface="Bangla Sangam MN" panose="02000000000000000000" pitchFamily="2" charset="0"/>
              <a:cs typeface="Bangla Sangam MN" panose="02000000000000000000" pitchFamily="2" charset="0"/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HomeSnap</a:t>
          </a:r>
          <a:r>
            <a:rPr lang="en-US" sz="1600" dirty="0">
              <a:solidFill>
                <a:srgbClr val="00B0F0"/>
              </a:solidFill>
              <a:latin typeface="Bangla Sangam MN" panose="02000000000000000000" pitchFamily="2" charset="0"/>
              <a:cs typeface="Bangla Sangam MN" panose="02000000000000000000" pitchFamily="2" charset="0"/>
            </a:rPr>
            <a:t> </a:t>
          </a:r>
          <a:r>
            <a:rPr lang="en-US" sz="1600" dirty="0">
              <a:solidFill>
                <a:schemeClr val="tx1"/>
              </a:solidFill>
              <a:latin typeface="Bangla Sangam MN" panose="02000000000000000000" pitchFamily="2" charset="0"/>
              <a:cs typeface="Bangla Sangam MN" panose="02000000000000000000" pitchFamily="2" charset="0"/>
            </a:rPr>
            <a:t>features</a:t>
          </a:r>
          <a:r>
            <a:rPr lang="en-US" sz="1600" dirty="0">
              <a:latin typeface="Bangla Sangam MN" panose="02000000000000000000" pitchFamily="2" charset="0"/>
              <a:cs typeface="Bangla Sangam MN" panose="02000000000000000000" pitchFamily="2" charset="0"/>
            </a:rPr>
            <a:t>, price, and sales status </a:t>
          </a:r>
        </a:p>
      </dgm:t>
    </dgm:pt>
    <dgm:pt modelId="{1AD4FD79-E3EA-8D43-BF9E-7B965CF19E4B}" type="parTrans" cxnId="{30361309-80F6-A940-89F6-96068BCBF03F}">
      <dgm:prSet/>
      <dgm:spPr/>
      <dgm:t>
        <a:bodyPr/>
        <a:lstStyle/>
        <a:p>
          <a:endParaRPr lang="en-US"/>
        </a:p>
      </dgm:t>
    </dgm:pt>
    <dgm:pt modelId="{2FFC92E3-D33C-A945-BD25-F02B2FB87544}" type="sibTrans" cxnId="{30361309-80F6-A940-89F6-96068BCBF03F}">
      <dgm:prSet/>
      <dgm:spPr/>
      <dgm:t>
        <a:bodyPr/>
        <a:lstStyle/>
        <a:p>
          <a:endParaRPr lang="en-US"/>
        </a:p>
      </dgm:t>
    </dgm:pt>
    <dgm:pt modelId="{F1A3AD70-A837-BA41-929C-AECA4C9ED471}">
      <dgm:prSet custT="1"/>
      <dgm:spPr/>
      <dgm:t>
        <a:bodyPr rIns="0"/>
        <a:lstStyle/>
        <a:p>
          <a:r>
            <a:rPr lang="en-US" sz="1600" dirty="0">
              <a:solidFill>
                <a:srgbClr val="92D050"/>
              </a:solidFill>
              <a:latin typeface="Bangla Sangam MN" panose="02000000000000000000" pitchFamily="2" charset="0"/>
              <a:cs typeface="Bangla Sangam MN" panose="02000000000000000000" pitchFamily="2" charset="0"/>
            </a:rPr>
            <a:t>Target Sales Price </a:t>
          </a:r>
          <a:r>
            <a:rPr lang="en-US" sz="1600" dirty="0">
              <a:latin typeface="Bangla Sangam MN" panose="02000000000000000000" pitchFamily="2" charset="0"/>
              <a:cs typeface="Bangla Sangam MN" panose="02000000000000000000" pitchFamily="2" charset="0"/>
            </a:rPr>
            <a:t>predicted using Sales Price Model</a:t>
          </a:r>
        </a:p>
      </dgm:t>
    </dgm:pt>
    <dgm:pt modelId="{A851BFCF-8C25-CC40-818A-44B6D453D328}" type="parTrans" cxnId="{0FCF4CBA-DD5B-7C42-BCB2-49847E9AE777}">
      <dgm:prSet/>
      <dgm:spPr/>
      <dgm:t>
        <a:bodyPr/>
        <a:lstStyle/>
        <a:p>
          <a:endParaRPr lang="en-US"/>
        </a:p>
      </dgm:t>
    </dgm:pt>
    <dgm:pt modelId="{0E468912-9BC0-A94A-BB8A-02B49CA752A8}" type="sibTrans" cxnId="{0FCF4CBA-DD5B-7C42-BCB2-49847E9AE777}">
      <dgm:prSet/>
      <dgm:spPr/>
      <dgm:t>
        <a:bodyPr/>
        <a:lstStyle/>
        <a:p>
          <a:endParaRPr lang="en-US"/>
        </a:p>
      </dgm:t>
    </dgm:pt>
    <dgm:pt modelId="{C61F9A4B-AADB-AB49-BB34-27834752EDAE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>
              <a:latin typeface="Bangla Sangam MN" panose="02000000000000000000" pitchFamily="2" charset="0"/>
              <a:cs typeface="Bangla Sangam MN" panose="02000000000000000000" pitchFamily="2" charset="0"/>
            </a:rPr>
            <a:t>Polynomial and Lasso regression with LARS feature fitting</a:t>
          </a:r>
        </a:p>
      </dgm:t>
    </dgm:pt>
    <dgm:pt modelId="{602E3885-14F4-5D43-8F36-D9922A388EF2}" type="parTrans" cxnId="{DA1075B4-FDD7-1B47-AD4A-68FB010C28E3}">
      <dgm:prSet/>
      <dgm:spPr/>
      <dgm:t>
        <a:bodyPr/>
        <a:lstStyle/>
        <a:p>
          <a:endParaRPr lang="en-US"/>
        </a:p>
      </dgm:t>
    </dgm:pt>
    <dgm:pt modelId="{6603221A-1535-C34F-91E6-92EE5D875CCE}" type="sibTrans" cxnId="{DA1075B4-FDD7-1B47-AD4A-68FB010C28E3}">
      <dgm:prSet/>
      <dgm:spPr/>
      <dgm:t>
        <a:bodyPr/>
        <a:lstStyle/>
        <a:p>
          <a:endParaRPr lang="en-US"/>
        </a:p>
      </dgm:t>
    </dgm:pt>
    <dgm:pt modelId="{E17C22A1-132E-E94B-ABCE-A7B0C72EF1B7}" type="pres">
      <dgm:prSet presAssocID="{EFCD5165-FB10-0E47-A02E-34597091A153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6FAE0038-1129-AA47-B71C-84B220381898}" type="pres">
      <dgm:prSet presAssocID="{2E9028E2-E479-154A-B9E4-343C8A8361B1}" presName="Accent1" presStyleCnt="0"/>
      <dgm:spPr/>
    </dgm:pt>
    <dgm:pt modelId="{5B8B9B7F-BD30-F141-8A42-FEECB1CACF28}" type="pres">
      <dgm:prSet presAssocID="{2E9028E2-E479-154A-B9E4-343C8A8361B1}" presName="Accent" presStyleLbl="node1" presStyleIdx="0" presStyleCnt="5" custLinFactX="-44159" custLinFactNeighborX="-100000" custLinFactNeighborY="-5397"/>
      <dgm:spPr/>
    </dgm:pt>
    <dgm:pt modelId="{4ECC34CB-5594-C649-8541-17E5CFE26B50}" type="pres">
      <dgm:prSet presAssocID="{2E9028E2-E479-154A-B9E4-343C8A8361B1}" presName="Child1" presStyleLbl="revTx" presStyleIdx="0" presStyleCnt="10" custScaleX="637932" custScaleY="147948" custLinFactNeighborX="69401" custLinFactNeighborY="-20315">
        <dgm:presLayoutVars>
          <dgm:chMax val="0"/>
          <dgm:chPref val="0"/>
          <dgm:bulletEnabled val="1"/>
        </dgm:presLayoutVars>
      </dgm:prSet>
      <dgm:spPr/>
    </dgm:pt>
    <dgm:pt modelId="{165CC621-37BE-0A43-B4D2-177CCBA55AB9}" type="pres">
      <dgm:prSet presAssocID="{2E9028E2-E479-154A-B9E4-343C8A8361B1}" presName="Parent1" presStyleLbl="revTx" presStyleIdx="1" presStyleCnt="10" custLinFactX="-100000" custLinFactNeighborX="-155153" custLinFactNeighborY="-25315">
        <dgm:presLayoutVars>
          <dgm:chMax val="1"/>
          <dgm:chPref val="1"/>
          <dgm:bulletEnabled val="1"/>
        </dgm:presLayoutVars>
      </dgm:prSet>
      <dgm:spPr/>
    </dgm:pt>
    <dgm:pt modelId="{D0E2155A-8110-8C42-A974-9EBCE6EB6E29}" type="pres">
      <dgm:prSet presAssocID="{2C2321C7-4E98-0F4A-999A-B937BED6ACCE}" presName="Accent2" presStyleCnt="0"/>
      <dgm:spPr/>
    </dgm:pt>
    <dgm:pt modelId="{B6B948E5-A601-6E49-B66E-E424DB72268D}" type="pres">
      <dgm:prSet presAssocID="{2C2321C7-4E98-0F4A-999A-B937BED6ACCE}" presName="Accent" presStyleLbl="node1" presStyleIdx="1" presStyleCnt="5" custLinFactX="-44159" custLinFactNeighborX="-100000" custLinFactNeighborY="-5397"/>
      <dgm:spPr/>
    </dgm:pt>
    <dgm:pt modelId="{3FD3DF71-DD46-7641-BF8D-61E9C882F219}" type="pres">
      <dgm:prSet presAssocID="{2C2321C7-4E98-0F4A-999A-B937BED6ACCE}" presName="Child2" presStyleLbl="revTx" presStyleIdx="2" presStyleCnt="10" custScaleX="637932" custScaleY="147948" custLinFactX="14958" custLinFactNeighborX="100000" custLinFactNeighborY="-4636">
        <dgm:presLayoutVars>
          <dgm:chMax val="0"/>
          <dgm:chPref val="0"/>
          <dgm:bulletEnabled val="1"/>
        </dgm:presLayoutVars>
      </dgm:prSet>
      <dgm:spPr/>
    </dgm:pt>
    <dgm:pt modelId="{90E58E50-DFC9-A344-A927-C716F41E00A0}" type="pres">
      <dgm:prSet presAssocID="{2C2321C7-4E98-0F4A-999A-B937BED6ACCE}" presName="Parent2" presStyleLbl="revTx" presStyleIdx="3" presStyleCnt="10" custLinFactX="-100000" custLinFactNeighborX="-149879" custLinFactNeighborY="-23206">
        <dgm:presLayoutVars>
          <dgm:chMax val="1"/>
          <dgm:chPref val="1"/>
          <dgm:bulletEnabled val="1"/>
        </dgm:presLayoutVars>
      </dgm:prSet>
      <dgm:spPr/>
    </dgm:pt>
    <dgm:pt modelId="{E40D3B41-076D-CA47-8F55-A28E771747E5}" type="pres">
      <dgm:prSet presAssocID="{379F5D0F-05E2-754E-BACD-691875933A9C}" presName="Accent3" presStyleCnt="0"/>
      <dgm:spPr/>
    </dgm:pt>
    <dgm:pt modelId="{1C277B60-B613-504A-BCE4-17CFC4B945A6}" type="pres">
      <dgm:prSet presAssocID="{379F5D0F-05E2-754E-BACD-691875933A9C}" presName="Accent" presStyleLbl="node1" presStyleIdx="2" presStyleCnt="5" custLinFactX="-44159" custLinFactNeighborX="-100000" custLinFactNeighborY="-5397"/>
      <dgm:spPr/>
    </dgm:pt>
    <dgm:pt modelId="{4A5D28F4-349A-CF4C-8AE4-6A1D9C2C5755}" type="pres">
      <dgm:prSet presAssocID="{379F5D0F-05E2-754E-BACD-691875933A9C}" presName="Child3" presStyleLbl="revTx" presStyleIdx="4" presStyleCnt="10" custScaleX="637933" custScaleY="147948" custLinFactNeighborX="69402" custLinFactNeighborY="-14746">
        <dgm:presLayoutVars>
          <dgm:chMax val="0"/>
          <dgm:chPref val="0"/>
          <dgm:bulletEnabled val="1"/>
        </dgm:presLayoutVars>
      </dgm:prSet>
      <dgm:spPr/>
    </dgm:pt>
    <dgm:pt modelId="{42EA7339-D3C6-DC47-8A6B-FAAE08616543}" type="pres">
      <dgm:prSet presAssocID="{379F5D0F-05E2-754E-BACD-691875933A9C}" presName="Parent3" presStyleLbl="revTx" presStyleIdx="5" presStyleCnt="10" custLinFactX="-100000" custLinFactNeighborX="-160422" custLinFactNeighborY="-23206">
        <dgm:presLayoutVars>
          <dgm:chMax val="1"/>
          <dgm:chPref val="1"/>
          <dgm:bulletEnabled val="1"/>
        </dgm:presLayoutVars>
      </dgm:prSet>
      <dgm:spPr/>
    </dgm:pt>
    <dgm:pt modelId="{CF9653AD-15CA-BB4D-8479-DE001E364A11}" type="pres">
      <dgm:prSet presAssocID="{C76C7069-AA3F-CF4D-A2FD-92666F19709D}" presName="Accent4" presStyleCnt="0"/>
      <dgm:spPr/>
    </dgm:pt>
    <dgm:pt modelId="{E72E4DA4-C886-C549-A9E9-DFA036B5B638}" type="pres">
      <dgm:prSet presAssocID="{C76C7069-AA3F-CF4D-A2FD-92666F19709D}" presName="Accent" presStyleLbl="node1" presStyleIdx="3" presStyleCnt="5" custLinFactX="-44159" custLinFactNeighborX="-100000" custLinFactNeighborY="-5397"/>
      <dgm:spPr/>
    </dgm:pt>
    <dgm:pt modelId="{8A3575E9-E072-4C47-BDD9-8F507D4ADEDC}" type="pres">
      <dgm:prSet presAssocID="{C76C7069-AA3F-CF4D-A2FD-92666F19709D}" presName="Child4" presStyleLbl="revTx" presStyleIdx="6" presStyleCnt="10" custScaleX="706485" custScaleY="147948" custLinFactX="48985" custLinFactNeighborX="100000" custLinFactNeighborY="-11188">
        <dgm:presLayoutVars>
          <dgm:chMax val="0"/>
          <dgm:chPref val="0"/>
          <dgm:bulletEnabled val="1"/>
        </dgm:presLayoutVars>
      </dgm:prSet>
      <dgm:spPr/>
    </dgm:pt>
    <dgm:pt modelId="{FF646F8C-A6FE-764E-8493-7DC6B7190048}" type="pres">
      <dgm:prSet presAssocID="{C76C7069-AA3F-CF4D-A2FD-92666F19709D}" presName="Parent4" presStyleLbl="revTx" presStyleIdx="7" presStyleCnt="10" custLinFactX="-100000" custLinFactNeighborX="-157259" custLinFactNeighborY="-21096">
        <dgm:presLayoutVars>
          <dgm:chMax val="1"/>
          <dgm:chPref val="1"/>
          <dgm:bulletEnabled val="1"/>
        </dgm:presLayoutVars>
      </dgm:prSet>
      <dgm:spPr/>
    </dgm:pt>
    <dgm:pt modelId="{0F93F2D8-101F-E64B-A76E-1DF3CDCB4852}" type="pres">
      <dgm:prSet presAssocID="{E6AE349D-6923-D048-A6B1-40294F0C94D1}" presName="Accent5" presStyleCnt="0"/>
      <dgm:spPr/>
    </dgm:pt>
    <dgm:pt modelId="{D9116F27-DE9F-DE4F-8F5B-4F0D93447FD2}" type="pres">
      <dgm:prSet presAssocID="{E6AE349D-6923-D048-A6B1-40294F0C94D1}" presName="Accent" presStyleLbl="node1" presStyleIdx="4" presStyleCnt="5" custLinFactX="-67823" custLinFactNeighborX="-100000" custLinFactNeighborY="-6278"/>
      <dgm:spPr/>
    </dgm:pt>
    <dgm:pt modelId="{9283616A-B2CA-B746-B032-858301CD0E0F}" type="pres">
      <dgm:prSet presAssocID="{E6AE349D-6923-D048-A6B1-40294F0C94D1}" presName="Child5" presStyleLbl="revTx" presStyleIdx="8" presStyleCnt="10" custScaleX="637933" custScaleY="147948" custLinFactNeighborX="69402" custLinFactNeighborY="-9922">
        <dgm:presLayoutVars>
          <dgm:chMax val="0"/>
          <dgm:chPref val="0"/>
          <dgm:bulletEnabled val="1"/>
        </dgm:presLayoutVars>
      </dgm:prSet>
      <dgm:spPr/>
    </dgm:pt>
    <dgm:pt modelId="{FC179AF1-CE3A-1E41-B502-F6DE1942EA9D}" type="pres">
      <dgm:prSet presAssocID="{E6AE349D-6923-D048-A6B1-40294F0C94D1}" presName="Parent5" presStyleLbl="revTx" presStyleIdx="9" presStyleCnt="10" custLinFactX="-100000" custLinFactNeighborX="-160422" custLinFactNeighborY="-14767">
        <dgm:presLayoutVars>
          <dgm:chMax val="1"/>
          <dgm:chPref val="1"/>
          <dgm:bulletEnabled val="1"/>
        </dgm:presLayoutVars>
      </dgm:prSet>
      <dgm:spPr/>
    </dgm:pt>
  </dgm:ptLst>
  <dgm:cxnLst>
    <dgm:cxn modelId="{30361309-80F6-A940-89F6-96068BCBF03F}" srcId="{2E9028E2-E479-154A-B9E4-343C8A8361B1}" destId="{5559A32A-236B-7C4B-8CDC-CCC224599BF1}" srcOrd="0" destOrd="0" parTransId="{1AD4FD79-E3EA-8D43-BF9E-7B965CF19E4B}" sibTransId="{2FFC92E3-D33C-A945-BD25-F02B2FB87544}"/>
    <dgm:cxn modelId="{E54B0416-DF5D-104C-B7CF-5D6B06A691FB}" srcId="{E6AE349D-6923-D048-A6B1-40294F0C94D1}" destId="{F3778E86-BEE6-344B-8A3B-4F9515189616}" srcOrd="0" destOrd="0" parTransId="{032E00F7-F209-A247-B433-24274F9F61D5}" sibTransId="{17BFF7C7-47B2-E84B-A54A-E616ACBC08B7}"/>
    <dgm:cxn modelId="{FD01CB17-EB2B-ED4B-886B-A6397C4DCC1F}" type="presOf" srcId="{E6AE349D-6923-D048-A6B1-40294F0C94D1}" destId="{FC179AF1-CE3A-1E41-B502-F6DE1942EA9D}" srcOrd="0" destOrd="0" presId="urn:microsoft.com/office/officeart/2009/layout/CircleArrowProcess"/>
    <dgm:cxn modelId="{7E9DF821-7576-7A4B-AF02-6E6E44563F51}" type="presOf" srcId="{B8715647-CB1B-404F-8B19-47852EBFC728}" destId="{8A3575E9-E072-4C47-BDD9-8F507D4ADEDC}" srcOrd="0" destOrd="0" presId="urn:microsoft.com/office/officeart/2009/layout/CircleArrowProcess"/>
    <dgm:cxn modelId="{2DB8D329-F1CA-5340-89EE-0572804F4284}" type="presOf" srcId="{5559A32A-236B-7C4B-8CDC-CCC224599BF1}" destId="{4ECC34CB-5594-C649-8541-17E5CFE26B50}" srcOrd="0" destOrd="0" presId="urn:microsoft.com/office/officeart/2009/layout/CircleArrowProcess"/>
    <dgm:cxn modelId="{F01F6E2B-B2D2-A74E-94F1-E03710C192C6}" srcId="{C76C7069-AA3F-CF4D-A2FD-92666F19709D}" destId="{B8715647-CB1B-404F-8B19-47852EBFC728}" srcOrd="0" destOrd="0" parTransId="{EC1873ED-7EA3-B14F-B215-D83E0CA707CB}" sibTransId="{6684C8CA-EB27-9442-9897-AB67386EE008}"/>
    <dgm:cxn modelId="{8D46F52D-777F-8547-8948-5A990D9FFA0F}" type="presOf" srcId="{C61F9A4B-AADB-AB49-BB34-27834752EDAE}" destId="{4A5D28F4-349A-CF4C-8AE4-6A1D9C2C5755}" srcOrd="0" destOrd="1" presId="urn:microsoft.com/office/officeart/2009/layout/CircleArrowProcess"/>
    <dgm:cxn modelId="{D3999138-54A0-4C4C-A2C7-1BAFDCC19668}" type="presOf" srcId="{916340DC-F774-0D42-B6EE-185FFF6E093A}" destId="{4ECC34CB-5594-C649-8541-17E5CFE26B50}" srcOrd="0" destOrd="1" presId="urn:microsoft.com/office/officeart/2009/layout/CircleArrowProcess"/>
    <dgm:cxn modelId="{64910A3B-A8E2-BA44-BE5A-CF9345B3F71B}" type="presOf" srcId="{F1A3AD70-A837-BA41-929C-AECA4C9ED471}" destId="{8A3575E9-E072-4C47-BDD9-8F507D4ADEDC}" srcOrd="0" destOrd="1" presId="urn:microsoft.com/office/officeart/2009/layout/CircleArrowProcess"/>
    <dgm:cxn modelId="{9F0D0F6D-8CFE-234E-9F6C-F26F2A7683E6}" srcId="{EFCD5165-FB10-0E47-A02E-34597091A153}" destId="{E6AE349D-6923-D048-A6B1-40294F0C94D1}" srcOrd="4" destOrd="0" parTransId="{F18260DF-939D-1D42-81E7-27DD66D05822}" sibTransId="{3D0ECD1A-8911-EA42-BABE-3C43720B5125}"/>
    <dgm:cxn modelId="{0D1F0673-7D96-F842-8B3A-40D0F8D9F8D3}" type="presOf" srcId="{2C2321C7-4E98-0F4A-999A-B937BED6ACCE}" destId="{90E58E50-DFC9-A344-A927-C716F41E00A0}" srcOrd="0" destOrd="0" presId="urn:microsoft.com/office/officeart/2009/layout/CircleArrowProcess"/>
    <dgm:cxn modelId="{DA3D4C75-F6DA-9848-8162-9196FA3B24C2}" srcId="{EFCD5165-FB10-0E47-A02E-34597091A153}" destId="{C76C7069-AA3F-CF4D-A2FD-92666F19709D}" srcOrd="3" destOrd="0" parTransId="{956B57A6-38DC-B940-A926-B5E1BA29FAF0}" sibTransId="{C0C46804-EF60-6245-8340-DDB397A8E707}"/>
    <dgm:cxn modelId="{BC806979-AC6C-0840-B208-19BD2A8CE08A}" type="presOf" srcId="{F3778E86-BEE6-344B-8A3B-4F9515189616}" destId="{9283616A-B2CA-B746-B032-858301CD0E0F}" srcOrd="0" destOrd="0" presId="urn:microsoft.com/office/officeart/2009/layout/CircleArrowProcess"/>
    <dgm:cxn modelId="{175DA686-13A8-6349-A8C8-EC7906E3FF3D}" srcId="{2E9028E2-E479-154A-B9E4-343C8A8361B1}" destId="{916340DC-F774-0D42-B6EE-185FFF6E093A}" srcOrd="1" destOrd="0" parTransId="{0D9A64EC-AF75-FA4A-AA28-96241EBD3270}" sibTransId="{C84F996F-DA2D-644B-8F93-54C0400C9C17}"/>
    <dgm:cxn modelId="{EC1A8687-FC6E-0D46-9003-8E0A88BC4396}" srcId="{EFCD5165-FB10-0E47-A02E-34597091A153}" destId="{2C2321C7-4E98-0F4A-999A-B937BED6ACCE}" srcOrd="1" destOrd="0" parTransId="{24826226-09D6-E24F-9720-59652F16E7BB}" sibTransId="{0149E27E-1944-D34F-B3A6-ED69CA3EE6B5}"/>
    <dgm:cxn modelId="{6BB50792-FD3D-5544-BC90-D1041266EFAA}" type="presOf" srcId="{C76C7069-AA3F-CF4D-A2FD-92666F19709D}" destId="{FF646F8C-A6FE-764E-8493-7DC6B7190048}" srcOrd="0" destOrd="0" presId="urn:microsoft.com/office/officeart/2009/layout/CircleArrowProcess"/>
    <dgm:cxn modelId="{FA048099-CC6C-A443-BD65-D990D6820B62}" srcId="{379F5D0F-05E2-754E-BACD-691875933A9C}" destId="{6A683B31-1812-4142-8BDB-AD0BB39B76A7}" srcOrd="0" destOrd="0" parTransId="{1F2DC556-727D-B84C-899C-579617A33993}" sibTransId="{C0D1A1E9-2B1A-6943-A386-A41C56062ECB}"/>
    <dgm:cxn modelId="{789DBE9E-592F-724C-A067-7DE72D29DB80}" type="presOf" srcId="{2E9028E2-E479-154A-B9E4-343C8A8361B1}" destId="{165CC621-37BE-0A43-B4D2-177CCBA55AB9}" srcOrd="0" destOrd="0" presId="urn:microsoft.com/office/officeart/2009/layout/CircleArrowProcess"/>
    <dgm:cxn modelId="{DA1075B4-FDD7-1B47-AD4A-68FB010C28E3}" srcId="{379F5D0F-05E2-754E-BACD-691875933A9C}" destId="{C61F9A4B-AADB-AB49-BB34-27834752EDAE}" srcOrd="1" destOrd="0" parTransId="{602E3885-14F4-5D43-8F36-D9922A388EF2}" sibTransId="{6603221A-1535-C34F-91E6-92EE5D875CCE}"/>
    <dgm:cxn modelId="{0FCF4CBA-DD5B-7C42-BCB2-49847E9AE777}" srcId="{C76C7069-AA3F-CF4D-A2FD-92666F19709D}" destId="{F1A3AD70-A837-BA41-929C-AECA4C9ED471}" srcOrd="1" destOrd="0" parTransId="{A851BFCF-8C25-CC40-818A-44B6D453D328}" sibTransId="{0E468912-9BC0-A94A-BB8A-02B49CA752A8}"/>
    <dgm:cxn modelId="{DC43BCBB-6E3B-504C-9321-ACD5212D2816}" srcId="{2C2321C7-4E98-0F4A-999A-B937BED6ACCE}" destId="{141772CE-492C-AA4B-8CD1-90704E8761E8}" srcOrd="1" destOrd="0" parTransId="{AFF10262-540F-F74C-B431-B36FCD6DA245}" sibTransId="{645B0084-B8AB-B64F-A84E-6A5E06003416}"/>
    <dgm:cxn modelId="{50D1F4BD-5A43-2E4B-A432-77727B59D772}" type="presOf" srcId="{8667B2A0-8F73-A642-8891-5C8C5D2813B5}" destId="{3FD3DF71-DD46-7641-BF8D-61E9C882F219}" srcOrd="0" destOrd="0" presId="urn:microsoft.com/office/officeart/2009/layout/CircleArrowProcess"/>
    <dgm:cxn modelId="{849D91C3-288C-A548-9BAF-BC4FC28526EA}" type="presOf" srcId="{EFCD5165-FB10-0E47-A02E-34597091A153}" destId="{E17C22A1-132E-E94B-ABCE-A7B0C72EF1B7}" srcOrd="0" destOrd="0" presId="urn:microsoft.com/office/officeart/2009/layout/CircleArrowProcess"/>
    <dgm:cxn modelId="{4A87F6C9-2D56-084C-82AD-E578D22982AC}" type="presOf" srcId="{141772CE-492C-AA4B-8CD1-90704E8761E8}" destId="{3FD3DF71-DD46-7641-BF8D-61E9C882F219}" srcOrd="0" destOrd="1" presId="urn:microsoft.com/office/officeart/2009/layout/CircleArrowProcess"/>
    <dgm:cxn modelId="{B22530CD-03CD-584B-BFCD-DEECAD8B3790}" srcId="{EFCD5165-FB10-0E47-A02E-34597091A153}" destId="{2E9028E2-E479-154A-B9E4-343C8A8361B1}" srcOrd="0" destOrd="0" parTransId="{D29DA9AA-7449-7E45-9443-F228227992D1}" sibTransId="{A09CF362-8708-0648-A679-826A545D7252}"/>
    <dgm:cxn modelId="{237249CF-2AB4-2A47-AED6-FEFCBF89B5D9}" type="presOf" srcId="{6A683B31-1812-4142-8BDB-AD0BB39B76A7}" destId="{4A5D28F4-349A-CF4C-8AE4-6A1D9C2C5755}" srcOrd="0" destOrd="0" presId="urn:microsoft.com/office/officeart/2009/layout/CircleArrowProcess"/>
    <dgm:cxn modelId="{A197B1D2-0DBF-7C43-89A1-DC8D455B1B99}" srcId="{2C2321C7-4E98-0F4A-999A-B937BED6ACCE}" destId="{8667B2A0-8F73-A642-8891-5C8C5D2813B5}" srcOrd="0" destOrd="0" parTransId="{FE8C52F5-3C7E-3643-8D47-2BBD8C8F98BE}" sibTransId="{787754ED-320D-A34B-8C72-7B8352B5157E}"/>
    <dgm:cxn modelId="{60B140D7-DFD1-7845-B284-7D311DA4B678}" srcId="{EFCD5165-FB10-0E47-A02E-34597091A153}" destId="{379F5D0F-05E2-754E-BACD-691875933A9C}" srcOrd="2" destOrd="0" parTransId="{96D1F08D-81B2-B64B-BB84-76279B9C7F6F}" sibTransId="{EC5E34C5-A566-864B-AEF1-C0E482E2AD88}"/>
    <dgm:cxn modelId="{A562E2FC-073F-F04E-A389-B620AE52AC8F}" type="presOf" srcId="{379F5D0F-05E2-754E-BACD-691875933A9C}" destId="{42EA7339-D3C6-DC47-8A6B-FAAE08616543}" srcOrd="0" destOrd="0" presId="urn:microsoft.com/office/officeart/2009/layout/CircleArrowProcess"/>
    <dgm:cxn modelId="{01E0D805-AF6D-B44B-97DE-F48BB0C8F4C3}" type="presParOf" srcId="{E17C22A1-132E-E94B-ABCE-A7B0C72EF1B7}" destId="{6FAE0038-1129-AA47-B71C-84B220381898}" srcOrd="0" destOrd="0" presId="urn:microsoft.com/office/officeart/2009/layout/CircleArrowProcess"/>
    <dgm:cxn modelId="{3F7D3CA6-98FB-584F-A7AE-12B3E0356F85}" type="presParOf" srcId="{6FAE0038-1129-AA47-B71C-84B220381898}" destId="{5B8B9B7F-BD30-F141-8A42-FEECB1CACF28}" srcOrd="0" destOrd="0" presId="urn:microsoft.com/office/officeart/2009/layout/CircleArrowProcess"/>
    <dgm:cxn modelId="{3A393D38-8EA7-FC4E-A42A-B2661A54E70F}" type="presParOf" srcId="{E17C22A1-132E-E94B-ABCE-A7B0C72EF1B7}" destId="{4ECC34CB-5594-C649-8541-17E5CFE26B50}" srcOrd="1" destOrd="0" presId="urn:microsoft.com/office/officeart/2009/layout/CircleArrowProcess"/>
    <dgm:cxn modelId="{24B66A03-0903-9545-ABCD-974A78BC994D}" type="presParOf" srcId="{E17C22A1-132E-E94B-ABCE-A7B0C72EF1B7}" destId="{165CC621-37BE-0A43-B4D2-177CCBA55AB9}" srcOrd="2" destOrd="0" presId="urn:microsoft.com/office/officeart/2009/layout/CircleArrowProcess"/>
    <dgm:cxn modelId="{E3BAD85F-C7CD-CD45-95A9-3DEC72742FD5}" type="presParOf" srcId="{E17C22A1-132E-E94B-ABCE-A7B0C72EF1B7}" destId="{D0E2155A-8110-8C42-A974-9EBCE6EB6E29}" srcOrd="3" destOrd="0" presId="urn:microsoft.com/office/officeart/2009/layout/CircleArrowProcess"/>
    <dgm:cxn modelId="{040A6019-B17F-5E4F-97E0-39E2E8454894}" type="presParOf" srcId="{D0E2155A-8110-8C42-A974-9EBCE6EB6E29}" destId="{B6B948E5-A601-6E49-B66E-E424DB72268D}" srcOrd="0" destOrd="0" presId="urn:microsoft.com/office/officeart/2009/layout/CircleArrowProcess"/>
    <dgm:cxn modelId="{5B90F99A-F6F6-A14A-878C-6D90DA219A95}" type="presParOf" srcId="{E17C22A1-132E-E94B-ABCE-A7B0C72EF1B7}" destId="{3FD3DF71-DD46-7641-BF8D-61E9C882F219}" srcOrd="4" destOrd="0" presId="urn:microsoft.com/office/officeart/2009/layout/CircleArrowProcess"/>
    <dgm:cxn modelId="{2385DC38-1314-074B-8732-1C45D2161DD5}" type="presParOf" srcId="{E17C22A1-132E-E94B-ABCE-A7B0C72EF1B7}" destId="{90E58E50-DFC9-A344-A927-C716F41E00A0}" srcOrd="5" destOrd="0" presId="urn:microsoft.com/office/officeart/2009/layout/CircleArrowProcess"/>
    <dgm:cxn modelId="{47DBCEA9-30C0-A14E-A708-D5ECAD3BF604}" type="presParOf" srcId="{E17C22A1-132E-E94B-ABCE-A7B0C72EF1B7}" destId="{E40D3B41-076D-CA47-8F55-A28E771747E5}" srcOrd="6" destOrd="0" presId="urn:microsoft.com/office/officeart/2009/layout/CircleArrowProcess"/>
    <dgm:cxn modelId="{83E2AD2F-A0BE-9E4C-B163-4729F12830C5}" type="presParOf" srcId="{E40D3B41-076D-CA47-8F55-A28E771747E5}" destId="{1C277B60-B613-504A-BCE4-17CFC4B945A6}" srcOrd="0" destOrd="0" presId="urn:microsoft.com/office/officeart/2009/layout/CircleArrowProcess"/>
    <dgm:cxn modelId="{ADCBE7CB-3185-DE43-8550-92829143A403}" type="presParOf" srcId="{E17C22A1-132E-E94B-ABCE-A7B0C72EF1B7}" destId="{4A5D28F4-349A-CF4C-8AE4-6A1D9C2C5755}" srcOrd="7" destOrd="0" presId="urn:microsoft.com/office/officeart/2009/layout/CircleArrowProcess"/>
    <dgm:cxn modelId="{6FA6B3CF-6201-2348-83DF-D5A8345C9254}" type="presParOf" srcId="{E17C22A1-132E-E94B-ABCE-A7B0C72EF1B7}" destId="{42EA7339-D3C6-DC47-8A6B-FAAE08616543}" srcOrd="8" destOrd="0" presId="urn:microsoft.com/office/officeart/2009/layout/CircleArrowProcess"/>
    <dgm:cxn modelId="{6E1A4BDD-BDE0-A642-BDBA-F0BB5ACFA7AC}" type="presParOf" srcId="{E17C22A1-132E-E94B-ABCE-A7B0C72EF1B7}" destId="{CF9653AD-15CA-BB4D-8479-DE001E364A11}" srcOrd="9" destOrd="0" presId="urn:microsoft.com/office/officeart/2009/layout/CircleArrowProcess"/>
    <dgm:cxn modelId="{78927F45-A620-8E41-89C4-DEE60D847580}" type="presParOf" srcId="{CF9653AD-15CA-BB4D-8479-DE001E364A11}" destId="{E72E4DA4-C886-C549-A9E9-DFA036B5B638}" srcOrd="0" destOrd="0" presId="urn:microsoft.com/office/officeart/2009/layout/CircleArrowProcess"/>
    <dgm:cxn modelId="{DF7136FA-2B55-D543-985F-CA5F04B5AC6D}" type="presParOf" srcId="{E17C22A1-132E-E94B-ABCE-A7B0C72EF1B7}" destId="{8A3575E9-E072-4C47-BDD9-8F507D4ADEDC}" srcOrd="10" destOrd="0" presId="urn:microsoft.com/office/officeart/2009/layout/CircleArrowProcess"/>
    <dgm:cxn modelId="{5129170F-1A8C-9141-AF41-FEE8B9069AEC}" type="presParOf" srcId="{E17C22A1-132E-E94B-ABCE-A7B0C72EF1B7}" destId="{FF646F8C-A6FE-764E-8493-7DC6B7190048}" srcOrd="11" destOrd="0" presId="urn:microsoft.com/office/officeart/2009/layout/CircleArrowProcess"/>
    <dgm:cxn modelId="{21DD0519-6EFB-3F4F-8F39-BA9FFCA6FAB0}" type="presParOf" srcId="{E17C22A1-132E-E94B-ABCE-A7B0C72EF1B7}" destId="{0F93F2D8-101F-E64B-A76E-1DF3CDCB4852}" srcOrd="12" destOrd="0" presId="urn:microsoft.com/office/officeart/2009/layout/CircleArrowProcess"/>
    <dgm:cxn modelId="{72637109-B41C-D746-83FF-FBC1B163D228}" type="presParOf" srcId="{0F93F2D8-101F-E64B-A76E-1DF3CDCB4852}" destId="{D9116F27-DE9F-DE4F-8F5B-4F0D93447FD2}" srcOrd="0" destOrd="0" presId="urn:microsoft.com/office/officeart/2009/layout/CircleArrowProcess"/>
    <dgm:cxn modelId="{AC934AA3-6D85-5C40-B50B-49C21D88BE5C}" type="presParOf" srcId="{E17C22A1-132E-E94B-ABCE-A7B0C72EF1B7}" destId="{9283616A-B2CA-B746-B032-858301CD0E0F}" srcOrd="13" destOrd="0" presId="urn:microsoft.com/office/officeart/2009/layout/CircleArrowProcess"/>
    <dgm:cxn modelId="{B4760ECA-5C74-DF43-ADC4-5C4F6B38032A}" type="presParOf" srcId="{E17C22A1-132E-E94B-ABCE-A7B0C72EF1B7}" destId="{FC179AF1-CE3A-1E41-B502-F6DE1942EA9D}" srcOrd="14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8B9B7F-BD30-F141-8A42-FEECB1CACF28}">
      <dsp:nvSpPr>
        <dsp:cNvPr id="0" name=""/>
        <dsp:cNvSpPr/>
      </dsp:nvSpPr>
      <dsp:spPr>
        <a:xfrm>
          <a:off x="1304267" y="-80400"/>
          <a:ext cx="1489650" cy="1489725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CC34CB-5594-C649-8541-17E5CFE26B50}">
      <dsp:nvSpPr>
        <dsp:cNvPr id="0" name=""/>
        <dsp:cNvSpPr/>
      </dsp:nvSpPr>
      <dsp:spPr>
        <a:xfrm>
          <a:off x="3156904" y="179536"/>
          <a:ext cx="5697139" cy="876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kern="1200" dirty="0">
              <a:solidFill>
                <a:srgbClr val="00B0F0"/>
              </a:solidFill>
              <a:latin typeface="Bangla Sangam MN" panose="02000000000000000000" pitchFamily="2" charset="0"/>
              <a:cs typeface="Bangla Sangam MN" panose="02000000000000000000" pitchFamily="2" charset="0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HomeSnap</a:t>
          </a:r>
          <a:r>
            <a:rPr lang="en-US" sz="1600" kern="1200" dirty="0">
              <a:solidFill>
                <a:srgbClr val="00B0F0"/>
              </a:solidFill>
              <a:latin typeface="Bangla Sangam MN" panose="02000000000000000000" pitchFamily="2" charset="0"/>
              <a:cs typeface="Bangla Sangam MN" panose="02000000000000000000" pitchFamily="2" charset="0"/>
            </a:rPr>
            <a:t> </a:t>
          </a:r>
          <a:r>
            <a:rPr lang="en-US" sz="1600" kern="1200" dirty="0">
              <a:solidFill>
                <a:schemeClr val="tx1"/>
              </a:solidFill>
              <a:latin typeface="Bangla Sangam MN" panose="02000000000000000000" pitchFamily="2" charset="0"/>
              <a:cs typeface="Bangla Sangam MN" panose="02000000000000000000" pitchFamily="2" charset="0"/>
            </a:rPr>
            <a:t>features</a:t>
          </a:r>
          <a:r>
            <a:rPr lang="en-US" sz="1600" kern="1200" dirty="0">
              <a:latin typeface="Bangla Sangam MN" panose="02000000000000000000" pitchFamily="2" charset="0"/>
              <a:cs typeface="Bangla Sangam MN" panose="02000000000000000000" pitchFamily="2" charset="0"/>
            </a:rPr>
            <a:t>, price, and sales status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kern="1200" dirty="0">
              <a:latin typeface="Bangla Sangam MN" panose="02000000000000000000" pitchFamily="2" charset="0"/>
              <a:cs typeface="Bangla Sangam MN" panose="02000000000000000000" pitchFamily="2" charset="0"/>
            </a:rPr>
            <a:t>6 months of data focused on DC historical areas</a:t>
          </a:r>
        </a:p>
      </dsp:txBody>
      <dsp:txXfrm>
        <a:off x="3156904" y="179536"/>
        <a:ext cx="5697139" cy="876485"/>
      </dsp:txXfrm>
    </dsp:sp>
    <dsp:sp modelId="{165CC621-37BE-0A43-B4D2-177CCBA55AB9}">
      <dsp:nvSpPr>
        <dsp:cNvPr id="0" name=""/>
        <dsp:cNvSpPr/>
      </dsp:nvSpPr>
      <dsp:spPr>
        <a:xfrm>
          <a:off x="1659512" y="434356"/>
          <a:ext cx="831309" cy="41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Bangla Sangam MN" panose="02000000000000000000" pitchFamily="2" charset="0"/>
              <a:cs typeface="Bangla Sangam MN" panose="02000000000000000000" pitchFamily="2" charset="0"/>
            </a:rPr>
            <a:t>Collect</a:t>
          </a:r>
        </a:p>
      </dsp:txBody>
      <dsp:txXfrm>
        <a:off x="1659512" y="434356"/>
        <a:ext cx="831309" cy="415468"/>
      </dsp:txXfrm>
    </dsp:sp>
    <dsp:sp modelId="{B6B948E5-A601-6E49-B66E-E424DB72268D}">
      <dsp:nvSpPr>
        <dsp:cNvPr id="0" name=""/>
        <dsp:cNvSpPr/>
      </dsp:nvSpPr>
      <dsp:spPr>
        <a:xfrm>
          <a:off x="890428" y="775542"/>
          <a:ext cx="1489650" cy="1489725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D3DF71-DD46-7641-BF8D-61E9C882F219}">
      <dsp:nvSpPr>
        <dsp:cNvPr id="0" name=""/>
        <dsp:cNvSpPr/>
      </dsp:nvSpPr>
      <dsp:spPr>
        <a:xfrm>
          <a:off x="3156905" y="1139425"/>
          <a:ext cx="5697139" cy="876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Bangla Sangam MN" panose="02000000000000000000" pitchFamily="2" charset="0"/>
              <a:cs typeface="Bangla Sangam MN" panose="02000000000000000000" pitchFamily="2" charset="0"/>
            </a:rPr>
            <a:t>Single family and row houses </a:t>
          </a:r>
          <a:r>
            <a:rPr lang="en-US" sz="1600" kern="1200" dirty="0">
              <a:solidFill>
                <a:schemeClr val="accent3">
                  <a:lumMod val="75000"/>
                </a:schemeClr>
              </a:solidFill>
              <a:latin typeface="Bangla Sangam MN" panose="02000000000000000000" pitchFamily="2" charset="0"/>
              <a:cs typeface="Bangla Sangam MN" panose="02000000000000000000" pitchFamily="2" charset="0"/>
            </a:rPr>
            <a:t>Sold</a:t>
          </a:r>
          <a:r>
            <a:rPr lang="en-US" sz="1600" kern="1200" dirty="0">
              <a:latin typeface="Bangla Sangam MN" panose="02000000000000000000" pitchFamily="2" charset="0"/>
              <a:cs typeface="Bangla Sangam MN" panose="02000000000000000000" pitchFamily="2" charset="0"/>
            </a:rPr>
            <a:t> under $3.6M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Bangla Sangam MN" panose="02000000000000000000" pitchFamily="2" charset="0"/>
              <a:cs typeface="Bangla Sangam MN" panose="02000000000000000000" pitchFamily="2" charset="0"/>
            </a:rPr>
            <a:t>Missing data using </a:t>
          </a:r>
          <a:r>
            <a:rPr lang="en-US" sz="1600" kern="1200" dirty="0">
              <a:solidFill>
                <a:srgbClr val="00B0F0"/>
              </a:solidFill>
              <a:latin typeface="Bangla Sangam MN" panose="02000000000000000000" pitchFamily="2" charset="0"/>
              <a:cs typeface="Bangla Sangam MN" panose="02000000000000000000" pitchFamily="2" charset="0"/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DC Real Property Search</a:t>
          </a:r>
          <a:endParaRPr lang="en-US" sz="1600" kern="1200" dirty="0">
            <a:solidFill>
              <a:srgbClr val="00B0F0"/>
            </a:solidFill>
            <a:latin typeface="Bangla Sangam MN" panose="02000000000000000000" pitchFamily="2" charset="0"/>
            <a:cs typeface="Bangla Sangam MN" panose="02000000000000000000" pitchFamily="2" charset="0"/>
          </a:endParaRPr>
        </a:p>
      </dsp:txBody>
      <dsp:txXfrm>
        <a:off x="3156905" y="1139425"/>
        <a:ext cx="5697139" cy="876485"/>
      </dsp:txXfrm>
    </dsp:sp>
    <dsp:sp modelId="{90E58E50-DFC9-A344-A927-C716F41E00A0}">
      <dsp:nvSpPr>
        <dsp:cNvPr id="0" name=""/>
        <dsp:cNvSpPr/>
      </dsp:nvSpPr>
      <dsp:spPr>
        <a:xfrm>
          <a:off x="1287841" y="1300985"/>
          <a:ext cx="831309" cy="41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Bangla Sangam MN" panose="02000000000000000000" pitchFamily="2" charset="0"/>
              <a:cs typeface="Bangla Sangam MN" panose="02000000000000000000" pitchFamily="2" charset="0"/>
            </a:rPr>
            <a:t>Analyze</a:t>
          </a:r>
        </a:p>
      </dsp:txBody>
      <dsp:txXfrm>
        <a:off x="1287841" y="1300985"/>
        <a:ext cx="831309" cy="415468"/>
      </dsp:txXfrm>
    </dsp:sp>
    <dsp:sp modelId="{1C277B60-B613-504A-BCE4-17CFC4B945A6}">
      <dsp:nvSpPr>
        <dsp:cNvPr id="0" name=""/>
        <dsp:cNvSpPr/>
      </dsp:nvSpPr>
      <dsp:spPr>
        <a:xfrm>
          <a:off x="1304267" y="1635332"/>
          <a:ext cx="1489650" cy="1489725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5D28F4-349A-CF4C-8AE4-6A1D9C2C5755}">
      <dsp:nvSpPr>
        <dsp:cNvPr id="0" name=""/>
        <dsp:cNvSpPr/>
      </dsp:nvSpPr>
      <dsp:spPr>
        <a:xfrm>
          <a:off x="3156909" y="1928261"/>
          <a:ext cx="5697148" cy="876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kern="1200" dirty="0">
              <a:solidFill>
                <a:srgbClr val="92D050"/>
              </a:solidFill>
              <a:latin typeface="Bangla Sangam MN" panose="02000000000000000000" pitchFamily="2" charset="0"/>
              <a:cs typeface="Bangla Sangam MN" panose="02000000000000000000" pitchFamily="2" charset="0"/>
            </a:rPr>
            <a:t>Sales Price LM </a:t>
          </a:r>
          <a:r>
            <a:rPr lang="en-US" sz="1600" kern="1200" dirty="0">
              <a:solidFill>
                <a:schemeClr val="tx1"/>
              </a:solidFill>
              <a:latin typeface="Bangla Sangam MN" panose="02000000000000000000" pitchFamily="2" charset="0"/>
              <a:cs typeface="Bangla Sangam MN" panose="02000000000000000000" pitchFamily="2" charset="0"/>
            </a:rPr>
            <a:t>Linear Regression Model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kern="1200" dirty="0">
              <a:latin typeface="Bangla Sangam MN" panose="02000000000000000000" pitchFamily="2" charset="0"/>
              <a:cs typeface="Bangla Sangam MN" panose="02000000000000000000" pitchFamily="2" charset="0"/>
            </a:rPr>
            <a:t>Polynomial and Lasso regression with LARS feature fitting</a:t>
          </a:r>
        </a:p>
      </dsp:txBody>
      <dsp:txXfrm>
        <a:off x="3156909" y="1928261"/>
        <a:ext cx="5697148" cy="876485"/>
      </dsp:txXfrm>
    </dsp:sp>
    <dsp:sp modelId="{42EA7339-D3C6-DC47-8A6B-FAAE08616543}">
      <dsp:nvSpPr>
        <dsp:cNvPr id="0" name=""/>
        <dsp:cNvSpPr/>
      </dsp:nvSpPr>
      <dsp:spPr>
        <a:xfrm>
          <a:off x="1615711" y="2158370"/>
          <a:ext cx="831309" cy="41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Bangla Sangam MN" panose="02000000000000000000" pitchFamily="2" charset="0"/>
              <a:cs typeface="Bangla Sangam MN" panose="02000000000000000000" pitchFamily="2" charset="0"/>
            </a:rPr>
            <a:t>Model</a:t>
          </a:r>
        </a:p>
      </dsp:txBody>
      <dsp:txXfrm>
        <a:off x="1615711" y="2158370"/>
        <a:ext cx="831309" cy="415468"/>
      </dsp:txXfrm>
    </dsp:sp>
    <dsp:sp modelId="{E72E4DA4-C886-C549-A9E9-DFA036B5B638}">
      <dsp:nvSpPr>
        <dsp:cNvPr id="0" name=""/>
        <dsp:cNvSpPr/>
      </dsp:nvSpPr>
      <dsp:spPr>
        <a:xfrm>
          <a:off x="890428" y="2492717"/>
          <a:ext cx="1489650" cy="1489725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3575E9-E072-4C47-BDD9-8F507D4ADEDC}">
      <dsp:nvSpPr>
        <dsp:cNvPr id="0" name=""/>
        <dsp:cNvSpPr/>
      </dsp:nvSpPr>
      <dsp:spPr>
        <a:xfrm>
          <a:off x="3154676" y="2807206"/>
          <a:ext cx="6309361" cy="876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Bangla Sangam MN" panose="02000000000000000000" pitchFamily="2" charset="0"/>
              <a:cs typeface="Bangla Sangam MN" panose="02000000000000000000" pitchFamily="2" charset="0"/>
            </a:rPr>
            <a:t>Single family and row houses </a:t>
          </a:r>
          <a:r>
            <a:rPr lang="en-US" sz="1600" kern="1200" dirty="0">
              <a:solidFill>
                <a:schemeClr val="accent3">
                  <a:lumMod val="75000"/>
                </a:schemeClr>
              </a:solidFill>
              <a:latin typeface="Bangla Sangam MN" panose="02000000000000000000" pitchFamily="2" charset="0"/>
              <a:cs typeface="Bangla Sangam MN" panose="02000000000000000000" pitchFamily="2" charset="0"/>
            </a:rPr>
            <a:t>For Sale, Contingent</a:t>
          </a:r>
          <a:r>
            <a:rPr lang="en-US" sz="1600" kern="1200" dirty="0">
              <a:solidFill>
                <a:schemeClr val="accent6">
                  <a:lumMod val="60000"/>
                  <a:lumOff val="40000"/>
                </a:schemeClr>
              </a:solidFill>
              <a:latin typeface="Bangla Sangam MN" panose="02000000000000000000" pitchFamily="2" charset="0"/>
              <a:cs typeface="Bangla Sangam MN" panose="02000000000000000000" pitchFamily="2" charset="0"/>
            </a:rPr>
            <a:t>, </a:t>
          </a:r>
          <a:r>
            <a:rPr lang="en-US" sz="1600" kern="1200" dirty="0">
              <a:latin typeface="Bangla Sangam MN" panose="02000000000000000000" pitchFamily="2" charset="0"/>
              <a:cs typeface="Bangla Sangam MN" panose="02000000000000000000" pitchFamily="2" charset="0"/>
            </a:rPr>
            <a:t>and </a:t>
          </a:r>
          <a:r>
            <a:rPr lang="en-US" sz="1600" kern="1200" dirty="0">
              <a:solidFill>
                <a:schemeClr val="accent3">
                  <a:lumMod val="75000"/>
                </a:schemeClr>
              </a:solidFill>
              <a:latin typeface="Bangla Sangam MN" panose="02000000000000000000" pitchFamily="2" charset="0"/>
              <a:cs typeface="Bangla Sangam MN" panose="02000000000000000000" pitchFamily="2" charset="0"/>
            </a:rPr>
            <a:t>Under Contract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rgbClr val="92D050"/>
              </a:solidFill>
              <a:latin typeface="Bangla Sangam MN" panose="02000000000000000000" pitchFamily="2" charset="0"/>
              <a:cs typeface="Bangla Sangam MN" panose="02000000000000000000" pitchFamily="2" charset="0"/>
            </a:rPr>
            <a:t>Target Sales Price </a:t>
          </a:r>
          <a:r>
            <a:rPr lang="en-US" sz="1600" kern="1200" dirty="0">
              <a:latin typeface="Bangla Sangam MN" panose="02000000000000000000" pitchFamily="2" charset="0"/>
              <a:cs typeface="Bangla Sangam MN" panose="02000000000000000000" pitchFamily="2" charset="0"/>
            </a:rPr>
            <a:t>predicted using Sales Price Model</a:t>
          </a:r>
        </a:p>
      </dsp:txBody>
      <dsp:txXfrm>
        <a:off x="3154676" y="2807206"/>
        <a:ext cx="6309361" cy="876485"/>
      </dsp:txXfrm>
    </dsp:sp>
    <dsp:sp modelId="{FF646F8C-A6FE-764E-8493-7DC6B7190048}">
      <dsp:nvSpPr>
        <dsp:cNvPr id="0" name=""/>
        <dsp:cNvSpPr/>
      </dsp:nvSpPr>
      <dsp:spPr>
        <a:xfrm>
          <a:off x="1226490" y="3025003"/>
          <a:ext cx="831309" cy="41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Bangla Sangam MN" panose="02000000000000000000" pitchFamily="2" charset="0"/>
              <a:cs typeface="Bangla Sangam MN" panose="02000000000000000000" pitchFamily="2" charset="0"/>
            </a:rPr>
            <a:t>Predict</a:t>
          </a:r>
        </a:p>
      </dsp:txBody>
      <dsp:txXfrm>
        <a:off x="1226490" y="3025003"/>
        <a:ext cx="831309" cy="415468"/>
      </dsp:txXfrm>
    </dsp:sp>
    <dsp:sp modelId="{D9116F27-DE9F-DE4F-8F5B-4F0D93447FD2}">
      <dsp:nvSpPr>
        <dsp:cNvPr id="0" name=""/>
        <dsp:cNvSpPr/>
      </dsp:nvSpPr>
      <dsp:spPr>
        <a:xfrm>
          <a:off x="1409842" y="3447726"/>
          <a:ext cx="1279797" cy="1280548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83616A-B2CA-B746-B032-858301CD0E0F}">
      <dsp:nvSpPr>
        <dsp:cNvPr id="0" name=""/>
        <dsp:cNvSpPr/>
      </dsp:nvSpPr>
      <dsp:spPr>
        <a:xfrm>
          <a:off x="3156909" y="3681228"/>
          <a:ext cx="5697148" cy="876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rgbClr val="92D050"/>
              </a:solidFill>
              <a:latin typeface="Bangla Sangam MN" panose="02000000000000000000" pitchFamily="2" charset="0"/>
              <a:cs typeface="Bangla Sangam MN" panose="02000000000000000000" pitchFamily="2" charset="0"/>
            </a:rPr>
            <a:t>Target Sales Price </a:t>
          </a:r>
          <a:r>
            <a:rPr lang="en-US" sz="1600" kern="1200" dirty="0">
              <a:latin typeface="Bangla Sangam MN" panose="02000000000000000000" pitchFamily="2" charset="0"/>
              <a:cs typeface="Bangla Sangam MN" panose="02000000000000000000" pitchFamily="2" charset="0"/>
            </a:rPr>
            <a:t>compared with </a:t>
          </a:r>
          <a:r>
            <a:rPr lang="en-US" sz="1600" kern="1200" dirty="0">
              <a:solidFill>
                <a:srgbClr val="92D050"/>
              </a:solidFill>
              <a:latin typeface="Bangla Sangam MN" panose="02000000000000000000" pitchFamily="2" charset="0"/>
              <a:cs typeface="Bangla Sangam MN" panose="02000000000000000000" pitchFamily="2" charset="0"/>
            </a:rPr>
            <a:t>Asking Price </a:t>
          </a:r>
          <a:r>
            <a:rPr lang="en-US" sz="1600" kern="1200" dirty="0">
              <a:latin typeface="Bangla Sangam MN" panose="02000000000000000000" pitchFamily="2" charset="0"/>
              <a:cs typeface="Bangla Sangam MN" panose="02000000000000000000" pitchFamily="2" charset="0"/>
            </a:rPr>
            <a:t>and </a:t>
          </a:r>
          <a:r>
            <a:rPr lang="en-US" sz="1600" kern="1200" dirty="0">
              <a:solidFill>
                <a:srgbClr val="92D050"/>
              </a:solidFill>
              <a:latin typeface="Bangla Sangam MN" panose="02000000000000000000" pitchFamily="2" charset="0"/>
              <a:cs typeface="Bangla Sangam MN" panose="02000000000000000000" pitchFamily="2" charset="0"/>
            </a:rPr>
            <a:t>Property Assessment </a:t>
          </a:r>
          <a:r>
            <a:rPr lang="en-US" sz="1600" kern="1200" dirty="0">
              <a:latin typeface="Bangla Sangam MN" panose="02000000000000000000" pitchFamily="2" charset="0"/>
              <a:cs typeface="Bangla Sangam MN" panose="02000000000000000000" pitchFamily="2" charset="0"/>
            </a:rPr>
            <a:t>to identify target properties for Flip-It DC review</a:t>
          </a:r>
        </a:p>
      </dsp:txBody>
      <dsp:txXfrm>
        <a:off x="3156909" y="3681228"/>
        <a:ext cx="5697148" cy="876485"/>
      </dsp:txXfrm>
    </dsp:sp>
    <dsp:sp modelId="{FC179AF1-CE3A-1E41-B502-F6DE1942EA9D}">
      <dsp:nvSpPr>
        <dsp:cNvPr id="0" name=""/>
        <dsp:cNvSpPr/>
      </dsp:nvSpPr>
      <dsp:spPr>
        <a:xfrm>
          <a:off x="1615711" y="3909164"/>
          <a:ext cx="831309" cy="41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Bangla Sangam MN" panose="02000000000000000000" pitchFamily="2" charset="0"/>
              <a:cs typeface="Bangla Sangam MN" panose="02000000000000000000" pitchFamily="2" charset="0"/>
            </a:rPr>
            <a:t>Select</a:t>
          </a:r>
        </a:p>
      </dsp:txBody>
      <dsp:txXfrm>
        <a:off x="1615711" y="3909164"/>
        <a:ext cx="831309" cy="4154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F27FA8-C466-1742-8CAE-4F515D1F21A8}" type="datetimeFigureOut">
              <a:rPr lang="en-US" smtClean="0"/>
              <a:t>9/30/21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EB193D-5A40-E548-B98B-AD8DDB377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53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EB193D-5A40-E548-B98B-AD8DDB3779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EB193D-5A40-E548-B98B-AD8DDB37793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7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Bangla Sangam MN" panose="02000000000000000000" pitchFamily="2" charset="0"/>
                <a:cs typeface="Bangla Sangam MN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defRPr>
                <a:latin typeface="Bangla Sangam MN" panose="02000000000000000000" pitchFamily="2" charset="0"/>
                <a:cs typeface="Bangla Sangam MN" panose="02000000000000000000" pitchFamily="2" charset="0"/>
              </a:defRPr>
            </a:lvl1pPr>
            <a:lvl2pPr>
              <a:defRPr>
                <a:latin typeface="Bangla Sangam MN" panose="02000000000000000000" pitchFamily="2" charset="0"/>
                <a:cs typeface="Bangla Sangam MN" panose="02000000000000000000" pitchFamily="2" charset="0"/>
              </a:defRPr>
            </a:lvl2pPr>
            <a:lvl3pPr>
              <a:defRPr>
                <a:latin typeface="Bangla Sangam MN" panose="02000000000000000000" pitchFamily="2" charset="0"/>
                <a:cs typeface="Bangla Sangam MN" panose="02000000000000000000" pitchFamily="2" charset="0"/>
              </a:defRPr>
            </a:lvl3pPr>
            <a:lvl4pPr>
              <a:defRPr>
                <a:latin typeface="Bangla Sangam MN" panose="02000000000000000000" pitchFamily="2" charset="0"/>
                <a:cs typeface="Bangla Sangam MN" panose="02000000000000000000" pitchFamily="2" charset="0"/>
              </a:defRPr>
            </a:lvl4pPr>
            <a:lvl5pPr>
              <a:defRPr>
                <a:latin typeface="Bangla Sangam MN" panose="02000000000000000000" pitchFamily="2" charset="0"/>
                <a:cs typeface="Bangla Sangam MN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Bangla Sangam MN" panose="02000000000000000000" pitchFamily="2" charset="0"/>
                <a:cs typeface="Bangla Sangam MN" panose="02000000000000000000" pitchFamily="2" charset="0"/>
              </a:defRPr>
            </a:lvl1pPr>
          </a:lstStyle>
          <a:p>
            <a:fld id="{8996859A-4239-9241-8E4F-C0D5795A43E6}" type="datetime1">
              <a:rPr lang="en-US" smtClean="0"/>
              <a:t>9/30/21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Bangla Sangam MN" panose="02000000000000000000" pitchFamily="2" charset="0"/>
                <a:cs typeface="Bangla Sangam MN" panose="02000000000000000000" pitchFamily="2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18398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924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028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49441" y="109778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>
                <a:latin typeface="Bangla Sangam MN" panose="02000000000000000000" pitchFamily="2" charset="0"/>
                <a:cs typeface="Bangla Sangam MN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latin typeface="Bangla Sangam MN" panose="02000000000000000000" pitchFamily="2" charset="0"/>
                <a:cs typeface="Bangla Sangam MN" panose="02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Bangla Sangam MN" panose="02000000000000000000" pitchFamily="2" charset="0"/>
                <a:cs typeface="Bangla Sangam MN" panose="02000000000000000000" pitchFamily="2" charset="0"/>
              </a:defRPr>
            </a:lvl1pPr>
          </a:lstStyle>
          <a:p>
            <a:fld id="{EA0E312C-14A8-FF4C-A95C-072D90AA9F77}" type="datetime1">
              <a:rPr lang="en-US" smtClean="0"/>
              <a:t>9/30/21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Bangla Sangam MN" panose="02000000000000000000" pitchFamily="2" charset="0"/>
                <a:cs typeface="Bangla Sangam MN" panose="02000000000000000000" pitchFamily="2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C1AA79-EC01-B640-A124-4C03FA6DA869}"/>
              </a:ext>
            </a:extLst>
          </p:cNvPr>
          <p:cNvSpPr/>
          <p:nvPr userDrawn="1"/>
        </p:nvSpPr>
        <p:spPr>
          <a:xfrm>
            <a:off x="6705648" y="3229"/>
            <a:ext cx="27432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89927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CBF72EC-96D0-5348-AD5D-21DCB7FE1D6D}"/>
              </a:ext>
            </a:extLst>
          </p:cNvPr>
          <p:cNvSpPr/>
          <p:nvPr userDrawn="1"/>
        </p:nvSpPr>
        <p:spPr>
          <a:xfrm>
            <a:off x="1042599" y="0"/>
            <a:ext cx="11149400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6216" y="808056"/>
            <a:ext cx="942427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6216" y="2052116"/>
            <a:ext cx="9424271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63800E96-C869-BC49-82B1-E11C6A59C177}" type="datetime1">
              <a:rPr lang="en-US" smtClean="0"/>
              <a:t>9/30/21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F60C18-4C0C-914D-A371-77842A7DA986}"/>
              </a:ext>
            </a:extLst>
          </p:cNvPr>
          <p:cNvSpPr/>
          <p:nvPr userDrawn="1"/>
        </p:nvSpPr>
        <p:spPr>
          <a:xfrm>
            <a:off x="1042599" y="0"/>
            <a:ext cx="45719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284624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4" r:id="rId1"/>
    <p:sldLayoutId id="2147483691" r:id="rId2"/>
  </p:sldLayoutIdLst>
  <p:hf hdr="0" ftr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www.homesnap.com/DC/Washington/1614-44th-Street-NW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homesnap.com/DC/Washington/59-Bryant-Street-NW" TargetMode="External"/><Relationship Id="rId5" Type="http://schemas.openxmlformats.org/officeDocument/2006/relationships/hyperlink" Target="https://www.homesnap.com/DC/Washington/415-Florida-Avenue-NW" TargetMode="External"/><Relationship Id="rId4" Type="http://schemas.openxmlformats.org/officeDocument/2006/relationships/hyperlink" Target="https://www.homesnap.com/DC/Washington/1317-Fairmont-Street-NW/listing/109800146" TargetMode="External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5923201-8B5E-EB46-9E47-1E82533E07F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4023" b="4023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E607AAB-C21B-8845-A410-9B1F21E54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2386396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  <a:spcAft>
                <a:spcPts val="1200"/>
              </a:spcAft>
            </a:pPr>
            <a:r>
              <a:rPr lang="en-US" dirty="0"/>
              <a:t>Flip-It DC</a:t>
            </a:r>
            <a:br>
              <a:rPr lang="en-US" dirty="0"/>
            </a:br>
            <a:r>
              <a:rPr lang="en-US" sz="2000" dirty="0"/>
              <a:t>Under-valued historic properties quick look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39C29A-4A8B-924B-BE50-7C88822490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70322" y="3668848"/>
            <a:ext cx="3971874" cy="1900473"/>
          </a:xfrm>
        </p:spPr>
        <p:txBody>
          <a:bodyPr/>
          <a:lstStyle/>
          <a:p>
            <a:pPr algn="r"/>
            <a:endParaRPr lang="en-US" sz="1600" dirty="0"/>
          </a:p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Alison Garrett, Find-It Analyst</a:t>
            </a:r>
          </a:p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1 October 2021</a:t>
            </a:r>
          </a:p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425986-1B34-E043-A28C-674FD69A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1D135-3D2F-0249-84AC-922339D5BD3F}" type="datetime1">
              <a:rPr lang="en-US" smtClean="0"/>
              <a:t>9/30/21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5A58A8-D2F0-A84C-BB57-F84FA7D4B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79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CDEAB-683E-D547-B2C4-0A047CFA1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4484B-CE05-EB4E-8622-5437767E0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Retro Renovations </a:t>
            </a:r>
            <a:r>
              <a:rPr lang="en-US" sz="2400" dirty="0"/>
              <a:t>remodels historic homes into luxury properties</a:t>
            </a:r>
          </a:p>
          <a:p>
            <a:r>
              <a:rPr lang="en-US" sz="2400" dirty="0"/>
              <a:t>Corporate scouting showed untapped Washington, DC potential </a:t>
            </a:r>
          </a:p>
          <a:p>
            <a:r>
              <a:rPr lang="en-US" sz="2400" dirty="0">
                <a:solidFill>
                  <a:srgbClr val="00B0F0"/>
                </a:solidFill>
              </a:rPr>
              <a:t>Flip-It DC</a:t>
            </a:r>
            <a:r>
              <a:rPr lang="en-US" sz="2400" dirty="0"/>
              <a:t>, a subsidiary, established to rapidly buy, renovate, and sell well positioned real estate for a sizable return on investment</a:t>
            </a:r>
          </a:p>
          <a:p>
            <a:r>
              <a:rPr lang="en-US" sz="2400" dirty="0"/>
              <a:t>Find-It Team is providing an initial quick look of the DC market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AB9F014-25A1-024E-AFF6-F5835D967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B1261-BF6A-A940-84C5-D30C58C817B9}" type="datetime1">
              <a:rPr lang="en-US" smtClean="0"/>
              <a:t>9/30/21</a:t>
            </a:fld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1B8CB09-0946-9A4E-A880-D7D4073BF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31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CDEAB-683E-D547-B2C4-0A047CFA1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35754FF-BA43-FD42-A746-002538E669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8914508"/>
              </p:ext>
            </p:extLst>
          </p:nvPr>
        </p:nvGraphicFramePr>
        <p:xfrm>
          <a:off x="1484555" y="1420010"/>
          <a:ext cx="10058399" cy="4808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649BE3-6AD1-8A4D-9872-A0FC298DC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D1D2B-F2B6-A943-B2BA-7904A2125382}" type="datetime1">
              <a:rPr lang="en-US" smtClean="0"/>
              <a:t>9/30/21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4B7006-CD3C-5640-BAD0-CD5B76E11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397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AE615-99CD-F94B-BAB8-D59AA19D2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6216" y="808056"/>
            <a:ext cx="9424271" cy="1077229"/>
          </a:xfrm>
        </p:spPr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51DAF-3D5D-8D4A-924E-DC5D96D75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6859A-4239-9241-8E4F-C0D5795A43E6}" type="datetime1">
              <a:rPr lang="en-US" smtClean="0"/>
              <a:t>9/30/21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7EEBFF-577D-5341-80C8-DA4FE4A8C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8BAD1A6-8146-F94B-A68F-0948F8B1C012}"/>
              </a:ext>
            </a:extLst>
          </p:cNvPr>
          <p:cNvGrpSpPr/>
          <p:nvPr/>
        </p:nvGrpSpPr>
        <p:grpSpPr>
          <a:xfrm>
            <a:off x="1815275" y="1248229"/>
            <a:ext cx="1362537" cy="1849087"/>
            <a:chOff x="2294246" y="1248229"/>
            <a:chExt cx="1362537" cy="184908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EB356F-6ACB-7D43-88BB-4EA674DA0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94247" y="1248229"/>
              <a:ext cx="1362536" cy="14089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41A3C6-C3A3-8B46-BB01-C350E18E5200}"/>
                </a:ext>
              </a:extLst>
            </p:cNvPr>
            <p:cNvSpPr/>
            <p:nvPr/>
          </p:nvSpPr>
          <p:spPr>
            <a:xfrm>
              <a:off x="2294246" y="2654454"/>
              <a:ext cx="1351139" cy="4428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latin typeface="Bangla Sangam MN" panose="02000000000000000000" pitchFamily="2" charset="0"/>
                  <a:cs typeface="Bangla Sangam MN" panose="02000000000000000000" pitchFamily="2" charset="0"/>
                </a:rPr>
                <a:t>HomeSnap</a:t>
              </a:r>
              <a:endParaRPr lang="en-US" sz="1600" dirty="0">
                <a:latin typeface="Bangla Sangam MN" panose="02000000000000000000" pitchFamily="2" charset="0"/>
                <a:cs typeface="Bangla Sangam MN" panose="02000000000000000000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80332AB-8BB2-FD4B-8115-7EDCBCC225B6}"/>
              </a:ext>
            </a:extLst>
          </p:cNvPr>
          <p:cNvGrpSpPr/>
          <p:nvPr/>
        </p:nvGrpSpPr>
        <p:grpSpPr>
          <a:xfrm>
            <a:off x="1803879" y="3475442"/>
            <a:ext cx="1373933" cy="2136836"/>
            <a:chOff x="2282850" y="3475442"/>
            <a:chExt cx="1373933" cy="213683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404AB93-562C-5449-858E-B75D4D3F5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4327" y="3475442"/>
              <a:ext cx="1362456" cy="149727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B3A5221-0904-9145-8243-9BB0E0EBE7F8}"/>
                </a:ext>
              </a:extLst>
            </p:cNvPr>
            <p:cNvSpPr/>
            <p:nvPr/>
          </p:nvSpPr>
          <p:spPr>
            <a:xfrm>
              <a:off x="2282850" y="5010599"/>
              <a:ext cx="1373933" cy="6016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Bangla Sangam MN" panose="02000000000000000000" pitchFamily="2" charset="0"/>
                  <a:cs typeface="Bangla Sangam MN" panose="02000000000000000000" pitchFamily="2" charset="0"/>
                </a:rPr>
                <a:t>DC Property Assessment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75DEB4E-4021-0E44-A336-E63E0F0D9A2F}"/>
              </a:ext>
            </a:extLst>
          </p:cNvPr>
          <p:cNvGrpSpPr/>
          <p:nvPr/>
        </p:nvGrpSpPr>
        <p:grpSpPr>
          <a:xfrm>
            <a:off x="3314263" y="1495485"/>
            <a:ext cx="2781737" cy="3281793"/>
            <a:chOff x="3314263" y="1495485"/>
            <a:chExt cx="2781737" cy="328179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904607F-941E-3147-A43D-86AC2BDE9A01}"/>
                </a:ext>
              </a:extLst>
            </p:cNvPr>
            <p:cNvGrpSpPr/>
            <p:nvPr/>
          </p:nvGrpSpPr>
          <p:grpSpPr>
            <a:xfrm>
              <a:off x="4243376" y="2159328"/>
              <a:ext cx="1852624" cy="1884996"/>
              <a:chOff x="3994324" y="3256131"/>
              <a:chExt cx="2427991" cy="2467295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5036C3D-AD73-0644-A782-3C4198503705}"/>
                  </a:ext>
                </a:extLst>
              </p:cNvPr>
              <p:cNvSpPr/>
              <p:nvPr/>
            </p:nvSpPr>
            <p:spPr>
              <a:xfrm>
                <a:off x="4005721" y="3256131"/>
                <a:ext cx="2416594" cy="246729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b" anchorCtr="0"/>
              <a:lstStyle/>
              <a:p>
                <a:pPr algn="ctr"/>
                <a:r>
                  <a:rPr lang="en-US" dirty="0"/>
                  <a:t>Sales Price LM</a:t>
                </a:r>
              </a:p>
            </p:txBody>
          </p:sp>
          <p:pic>
            <p:nvPicPr>
              <p:cNvPr id="14" name="Graphic 13" descr="Statistics">
                <a:extLst>
                  <a:ext uri="{FF2B5EF4-FFF2-40B4-BE49-F238E27FC236}">
                    <a16:creationId xmlns:a16="http://schemas.microsoft.com/office/drawing/2014/main" id="{AD7ED831-717B-3640-9A67-70A05557CF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94324" y="3256132"/>
                <a:ext cx="2416594" cy="2267568"/>
              </a:xfrm>
              <a:prstGeom prst="rect">
                <a:avLst/>
              </a:prstGeom>
            </p:spPr>
          </p:pic>
        </p:grpSp>
        <p:pic>
          <p:nvPicPr>
            <p:cNvPr id="20" name="Graphic 19" descr="Back">
              <a:extLst>
                <a:ext uri="{FF2B5EF4-FFF2-40B4-BE49-F238E27FC236}">
                  <a16:creationId xmlns:a16="http://schemas.microsoft.com/office/drawing/2014/main" id="{5FD3E2E7-435F-1E4F-8DE7-9A5590BD9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7736404">
              <a:off x="3352179" y="3862878"/>
              <a:ext cx="914400" cy="914400"/>
            </a:xfrm>
            <a:prstGeom prst="rect">
              <a:avLst/>
            </a:prstGeom>
          </p:spPr>
        </p:pic>
        <p:pic>
          <p:nvPicPr>
            <p:cNvPr id="21" name="Graphic 20" descr="Back">
              <a:extLst>
                <a:ext uri="{FF2B5EF4-FFF2-40B4-BE49-F238E27FC236}">
                  <a16:creationId xmlns:a16="http://schemas.microsoft.com/office/drawing/2014/main" id="{15EE1319-84E7-4F47-B365-80AA84535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3863596" flipV="1">
              <a:off x="3314263" y="1495485"/>
              <a:ext cx="914400" cy="9144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219FAE5-3533-9245-92A6-6D5AE4CC32F3}"/>
              </a:ext>
            </a:extLst>
          </p:cNvPr>
          <p:cNvGrpSpPr/>
          <p:nvPr/>
        </p:nvGrpSpPr>
        <p:grpSpPr>
          <a:xfrm>
            <a:off x="6181151" y="2710016"/>
            <a:ext cx="3037508" cy="967096"/>
            <a:chOff x="6181151" y="2710016"/>
            <a:chExt cx="3037508" cy="967096"/>
          </a:xfrm>
        </p:grpSpPr>
        <p:pic>
          <p:nvPicPr>
            <p:cNvPr id="26" name="Graphic 25" descr="Arrow Straight">
              <a:extLst>
                <a:ext uri="{FF2B5EF4-FFF2-40B4-BE49-F238E27FC236}">
                  <a16:creationId xmlns:a16="http://schemas.microsoft.com/office/drawing/2014/main" id="{122FA0AE-D33E-4B46-BC5D-315FD186A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6181151" y="2710016"/>
              <a:ext cx="914400" cy="914400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4023740-3C64-D74B-9450-12526A7D1FE7}"/>
                </a:ext>
              </a:extLst>
            </p:cNvPr>
            <p:cNvSpPr/>
            <p:nvPr/>
          </p:nvSpPr>
          <p:spPr>
            <a:xfrm>
              <a:off x="7161564" y="2753782"/>
              <a:ext cx="2057095" cy="9233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en-US" dirty="0">
                  <a:latin typeface="Bangla Sangam MN" panose="02000000000000000000" pitchFamily="2" charset="0"/>
                  <a:cs typeface="Bangla Sangam MN" panose="02000000000000000000" pitchFamily="2" charset="0"/>
                </a:rPr>
                <a:t>Target Sales Price</a:t>
              </a:r>
            </a:p>
            <a:p>
              <a:pPr algn="ctr"/>
              <a:r>
                <a:rPr lang="en-US" dirty="0">
                  <a:latin typeface="Bangla Sangam MN" panose="02000000000000000000" pitchFamily="2" charset="0"/>
                  <a:cs typeface="Bangla Sangam MN" panose="02000000000000000000" pitchFamily="2" charset="0"/>
                </a:rPr>
                <a:t>(predicted based on previous sales)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9771594-44C4-5940-A350-EC686AB1118E}"/>
              </a:ext>
            </a:extLst>
          </p:cNvPr>
          <p:cNvGrpSpPr/>
          <p:nvPr/>
        </p:nvGrpSpPr>
        <p:grpSpPr>
          <a:xfrm>
            <a:off x="9218660" y="2476785"/>
            <a:ext cx="2590799" cy="1477328"/>
            <a:chOff x="9218660" y="2476785"/>
            <a:chExt cx="2590799" cy="147732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3FE289D-567C-134C-83A4-2280EDB262F0}"/>
                </a:ext>
              </a:extLst>
            </p:cNvPr>
            <p:cNvSpPr/>
            <p:nvPr/>
          </p:nvSpPr>
          <p:spPr>
            <a:xfrm>
              <a:off x="9218660" y="2753215"/>
              <a:ext cx="665570" cy="10156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6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Bangla Sangam MN" panose="02000000000000000000" pitchFamily="2" charset="0"/>
                  <a:cs typeface="Bangla Sangam MN" panose="02000000000000000000" pitchFamily="2" charset="0"/>
                </a:rPr>
                <a:t>&gt;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5588025-3C1D-8940-87CD-7A8F4E652F21}"/>
                </a:ext>
              </a:extLst>
            </p:cNvPr>
            <p:cNvSpPr/>
            <p:nvPr/>
          </p:nvSpPr>
          <p:spPr>
            <a:xfrm>
              <a:off x="9752364" y="2476785"/>
              <a:ext cx="2057095" cy="14773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en-US" dirty="0">
                  <a:latin typeface="Bangla Sangam MN" panose="02000000000000000000" pitchFamily="2" charset="0"/>
                  <a:cs typeface="Bangla Sangam MN" panose="02000000000000000000" pitchFamily="2" charset="0"/>
                </a:rPr>
                <a:t>Asking </a:t>
              </a:r>
            </a:p>
            <a:p>
              <a:pPr algn="ctr"/>
              <a:r>
                <a:rPr lang="en-US" dirty="0">
                  <a:latin typeface="Bangla Sangam MN" panose="02000000000000000000" pitchFamily="2" charset="0"/>
                  <a:cs typeface="Bangla Sangam MN" panose="02000000000000000000" pitchFamily="2" charset="0"/>
                </a:rPr>
                <a:t>Price</a:t>
              </a:r>
            </a:p>
            <a:p>
              <a:pPr algn="ctr"/>
              <a:r>
                <a:rPr lang="en-US" dirty="0">
                  <a:latin typeface="Bangla Sangam MN" panose="02000000000000000000" pitchFamily="2" charset="0"/>
                  <a:cs typeface="Bangla Sangam MN" panose="02000000000000000000" pitchFamily="2" charset="0"/>
                </a:rPr>
                <a:t>&amp;</a:t>
              </a:r>
            </a:p>
            <a:p>
              <a:pPr algn="ctr"/>
              <a:r>
                <a:rPr lang="en-US" dirty="0">
                  <a:latin typeface="Bangla Sangam MN" panose="02000000000000000000" pitchFamily="2" charset="0"/>
                  <a:cs typeface="Bangla Sangam MN" panose="02000000000000000000" pitchFamily="2" charset="0"/>
                </a:rPr>
                <a:t>Property Assessment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032973A-75E0-7A44-A58E-E3DB2C8FC520}"/>
              </a:ext>
            </a:extLst>
          </p:cNvPr>
          <p:cNvGrpSpPr/>
          <p:nvPr/>
        </p:nvGrpSpPr>
        <p:grpSpPr>
          <a:xfrm>
            <a:off x="7095551" y="4075259"/>
            <a:ext cx="3319898" cy="2291351"/>
            <a:chOff x="7095551" y="4075259"/>
            <a:chExt cx="3319898" cy="2291351"/>
          </a:xfrm>
        </p:grpSpPr>
        <p:pic>
          <p:nvPicPr>
            <p:cNvPr id="31" name="Graphic 30" descr="Dollar">
              <a:extLst>
                <a:ext uri="{FF2B5EF4-FFF2-40B4-BE49-F238E27FC236}">
                  <a16:creationId xmlns:a16="http://schemas.microsoft.com/office/drawing/2014/main" id="{E51A7502-ED9F-DA43-B2EB-80BCEF688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95551" y="4075259"/>
              <a:ext cx="2291351" cy="2291351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8A75035-C361-FC4D-AF01-93378C5A59C4}"/>
                </a:ext>
              </a:extLst>
            </p:cNvPr>
            <p:cNvSpPr/>
            <p:nvPr/>
          </p:nvSpPr>
          <p:spPr>
            <a:xfrm>
              <a:off x="8358354" y="5997278"/>
              <a:ext cx="2057095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en-US" dirty="0">
                  <a:latin typeface="Bangla Sangam MN" panose="02000000000000000000" pitchFamily="2" charset="0"/>
                  <a:cs typeface="Bangla Sangam MN" panose="02000000000000000000" pitchFamily="2" charset="0"/>
                </a:rPr>
                <a:t>Potential Profit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133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CE385C-9265-AA4D-95F6-D0EE66178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HomeSnap</a:t>
            </a:r>
            <a:endParaRPr lang="en-US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67F3DE59-3B29-B74C-87D1-7554D899D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4452" y="2052116"/>
            <a:ext cx="2626035" cy="399782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1020 Properties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492 Sold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251 Contract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277 For Sale</a:t>
            </a:r>
          </a:p>
          <a:p>
            <a:pPr marL="0" indent="0" algn="ctr">
              <a:buNone/>
            </a:pPr>
            <a:r>
              <a:rPr lang="en-US" dirty="0"/>
              <a:t>74 Features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Construction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Interior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Exterior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Location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Utilities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Tax Assessment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School District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7718B6-5D7B-C24F-B571-46204A821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210" y="380100"/>
            <a:ext cx="4460240" cy="24942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9C8D98DA-3CEE-114A-A1C2-2EA9328DF2D7}"/>
              </a:ext>
            </a:extLst>
          </p:cNvPr>
          <p:cNvGrpSpPr/>
          <p:nvPr/>
        </p:nvGrpSpPr>
        <p:grpSpPr>
          <a:xfrm>
            <a:off x="2397533" y="2646311"/>
            <a:ext cx="4109720" cy="3858847"/>
            <a:chOff x="2397533" y="2646311"/>
            <a:chExt cx="4109720" cy="385884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995B042-D2A1-4145-8673-F7A1BF8D68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6084"/>
            <a:stretch/>
          </p:blipFill>
          <p:spPr>
            <a:xfrm>
              <a:off x="2397533" y="2646311"/>
              <a:ext cx="4109720" cy="328556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458B41C-04BC-D644-B394-A77FCFB762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6048"/>
            <a:stretch/>
          </p:blipFill>
          <p:spPr>
            <a:xfrm>
              <a:off x="2397533" y="5884985"/>
              <a:ext cx="4109720" cy="62017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8DE66C61-C374-6349-81CA-88A9F26D5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084" y="1958125"/>
            <a:ext cx="3022600" cy="31394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D216C6-F1B2-F747-BCCC-1B9E0DD6E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1078A-51B5-F94B-B949-28105B8F0777}" type="datetime1">
              <a:rPr lang="en-US" smtClean="0"/>
              <a:t>9/30/21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1C094A-0F3D-0145-9176-60AF73FDF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35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CDEAB-683E-D547-B2C4-0A047CFA1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E45C981-5ECC-5E44-AB76-D446A0B8CD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40474" y="1996690"/>
            <a:ext cx="2725205" cy="2775672"/>
          </a:xfr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168B88B-1F6C-FC48-9589-4D2FE2EE3C6F}"/>
              </a:ext>
            </a:extLst>
          </p:cNvPr>
          <p:cNvSpPr txBox="1">
            <a:spLocks/>
          </p:cNvSpPr>
          <p:nvPr/>
        </p:nvSpPr>
        <p:spPr>
          <a:xfrm>
            <a:off x="7263475" y="4928426"/>
            <a:ext cx="2987987" cy="860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Comic Sans MS" panose="030F0902030302020204" pitchFamily="66" charset="0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Comic Sans MS" panose="030F0902030302020204" pitchFamily="66" charset="0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Comic Sans MS" panose="030F0902030302020204" pitchFamily="66" charset="0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Comic Sans MS" panose="030F0902030302020204" pitchFamily="66" charset="0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Comic Sans MS" panose="030F0902030302020204" pitchFamily="66" charset="0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tabLst>
                <a:tab pos="914400" algn="l"/>
              </a:tabLst>
            </a:pPr>
            <a:r>
              <a:rPr lang="en-US" sz="1600" b="1" dirty="0">
                <a:latin typeface="Bangla Sangam MN" panose="02000000000000000000" pitchFamily="2" charset="0"/>
                <a:cs typeface="Bangla Sangam MN" panose="02000000000000000000" pitchFamily="2" charset="0"/>
              </a:rPr>
              <a:t>MAE	$</a:t>
            </a:r>
            <a:r>
              <a:rPr lang="en-US" sz="16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209,243K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911225" algn="l"/>
              </a:tabLst>
            </a:pPr>
            <a:r>
              <a:rPr lang="en-US" sz="1600" b="1" dirty="0">
                <a:latin typeface="Bangla Sangam MN" panose="02000000000000000000" pitchFamily="2" charset="0"/>
                <a:cs typeface="Bangla Sangam MN" panose="02000000000000000000" pitchFamily="2" charset="0"/>
              </a:rPr>
              <a:t>R</a:t>
            </a:r>
            <a:r>
              <a:rPr lang="en-US" sz="1600" b="1" baseline="300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2 </a:t>
            </a:r>
            <a:r>
              <a:rPr lang="en-US" sz="1600" baseline="300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		</a:t>
            </a:r>
            <a:r>
              <a:rPr lang="en-US" sz="16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0.68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91ACF2-F6CC-6B4C-B8F5-2CCEAF96CB4A}"/>
              </a:ext>
            </a:extLst>
          </p:cNvPr>
          <p:cNvSpPr txBox="1"/>
          <p:nvPr/>
        </p:nvSpPr>
        <p:spPr>
          <a:xfrm>
            <a:off x="7540475" y="4650462"/>
            <a:ext cx="2725204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Predicted (Target) Sales Price ($K)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C7AB25-A084-8B4D-8307-B2848425AA31}"/>
              </a:ext>
            </a:extLst>
          </p:cNvPr>
          <p:cNvSpPr txBox="1"/>
          <p:nvPr/>
        </p:nvSpPr>
        <p:spPr>
          <a:xfrm rot="16200000">
            <a:off x="5937310" y="3325261"/>
            <a:ext cx="2929331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Actual Sales Price ($K)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B00483-5AE0-704C-ABFB-EFA69CA9EE08}"/>
              </a:ext>
            </a:extLst>
          </p:cNvPr>
          <p:cNvSpPr txBox="1"/>
          <p:nvPr/>
        </p:nvSpPr>
        <p:spPr>
          <a:xfrm>
            <a:off x="7263475" y="1667666"/>
            <a:ext cx="2987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Bangla Sangam MN" panose="02000000000000000000" pitchFamily="2" charset="0"/>
                <a:cs typeface="Bangla Sangam MN" panose="02000000000000000000" pitchFamily="2" charset="0"/>
              </a:rPr>
              <a:t>Test Data Fit Model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549C3A-96BF-1F4F-B7F6-A0CCA2D38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344" y="2006220"/>
            <a:ext cx="3657600" cy="29260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774FA5B-66E6-604F-BDC5-C5F6C761347C}"/>
              </a:ext>
            </a:extLst>
          </p:cNvPr>
          <p:cNvSpPr txBox="1"/>
          <p:nvPr/>
        </p:nvSpPr>
        <p:spPr>
          <a:xfrm rot="16200000">
            <a:off x="650179" y="3332386"/>
            <a:ext cx="2929331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Coefficient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757C72-A314-AA4A-971A-D2205504E767}"/>
              </a:ext>
            </a:extLst>
          </p:cNvPr>
          <p:cNvSpPr txBox="1"/>
          <p:nvPr/>
        </p:nvSpPr>
        <p:spPr>
          <a:xfrm>
            <a:off x="1976344" y="4074484"/>
            <a:ext cx="3934599" cy="85394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                 Longitude</a:t>
            </a:r>
            <a:r>
              <a:rPr lang="en-US" sz="1200" baseline="30000" dirty="0">
                <a:solidFill>
                  <a:schemeClr val="bg1"/>
                </a:solidFill>
              </a:rPr>
              <a:t>2.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                                        Baths</a:t>
            </a:r>
          </a:p>
          <a:p>
            <a:r>
              <a:rPr lang="en-US" sz="1200" dirty="0">
                <a:solidFill>
                  <a:schemeClr val="bg1"/>
                </a:solidFill>
              </a:rPr>
              <a:t>						    Levels –</a:t>
            </a:r>
          </a:p>
          <a:p>
            <a:r>
              <a:rPr lang="en-US" sz="1200" dirty="0">
                <a:solidFill>
                  <a:schemeClr val="bg1"/>
                </a:solidFill>
              </a:rPr>
              <a:t>					        </a:t>
            </a:r>
            <a:r>
              <a:rPr lang="en-US" sz="1200" dirty="0" err="1">
                <a:solidFill>
                  <a:schemeClr val="bg1"/>
                </a:solidFill>
              </a:rPr>
              <a:t>SemiDetached</a:t>
            </a:r>
            <a:r>
              <a:rPr lang="en-US" sz="1200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1B161E-E804-0A47-8628-148BA402431E}"/>
              </a:ext>
            </a:extLst>
          </p:cNvPr>
          <p:cNvSpPr txBox="1"/>
          <p:nvPr/>
        </p:nvSpPr>
        <p:spPr>
          <a:xfrm>
            <a:off x="1976345" y="1648606"/>
            <a:ext cx="3934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Bangla Sangam MN" panose="02000000000000000000" pitchFamily="2" charset="0"/>
                <a:cs typeface="Bangla Sangam MN" panose="02000000000000000000" pitchFamily="2" charset="0"/>
              </a:rPr>
              <a:t>Target Sales Price Model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E11E072-4E26-A947-A5FF-215D8D61C9A8}"/>
              </a:ext>
            </a:extLst>
          </p:cNvPr>
          <p:cNvSpPr/>
          <p:nvPr/>
        </p:nvSpPr>
        <p:spPr>
          <a:xfrm>
            <a:off x="2645498" y="2006219"/>
            <a:ext cx="2873291" cy="1499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25C120AF-FFD4-234B-8F37-FFC1F6D35110}"/>
              </a:ext>
            </a:extLst>
          </p:cNvPr>
          <p:cNvSpPr txBox="1">
            <a:spLocks/>
          </p:cNvSpPr>
          <p:nvPr/>
        </p:nvSpPr>
        <p:spPr>
          <a:xfrm>
            <a:off x="1976345" y="4971142"/>
            <a:ext cx="3934598" cy="8179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Comic Sans MS" panose="030F0902030302020204" pitchFamily="66" charset="0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Comic Sans MS" panose="030F0902030302020204" pitchFamily="66" charset="0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Comic Sans MS" panose="030F0902030302020204" pitchFamily="66" charset="0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Comic Sans MS" panose="030F0902030302020204" pitchFamily="66" charset="0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Comic Sans MS" panose="030F0902030302020204" pitchFamily="66" charset="0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Clr>
                <a:srgbClr val="8EC0C1"/>
              </a:buClr>
              <a:tabLst>
                <a:tab pos="914400" algn="l"/>
              </a:tabLst>
            </a:pPr>
            <a:r>
              <a:rPr lang="en-US" sz="1600" b="1" dirty="0">
                <a:latin typeface="Bangla Sangam MN" panose="02000000000000000000" pitchFamily="2" charset="0"/>
                <a:cs typeface="Bangla Sangam MN" panose="02000000000000000000" pitchFamily="2" charset="0"/>
              </a:rPr>
              <a:t>Intercept	</a:t>
            </a:r>
            <a:r>
              <a:rPr lang="en-US" sz="1600" dirty="0">
                <a:latin typeface="Bangla Sangam MN" panose="02000000000000000000" pitchFamily="2" charset="0"/>
                <a:cs typeface="Bangla Sangam MN" panose="02000000000000000000" pitchFamily="2" charset="0"/>
              </a:rPr>
              <a:t>-1.45e7 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914400" algn="l"/>
              </a:tabLst>
            </a:pPr>
            <a:r>
              <a:rPr lang="en-US" sz="1600" b="1" dirty="0">
                <a:latin typeface="Bangla Sangam MN" panose="02000000000000000000" pitchFamily="2" charset="0"/>
                <a:cs typeface="Bangla Sangam MN" panose="02000000000000000000" pitchFamily="2" charset="0"/>
              </a:rPr>
              <a:t>Minor Contributors</a:t>
            </a:r>
          </a:p>
        </p:txBody>
      </p:sp>
      <p:graphicFrame>
        <p:nvGraphicFramePr>
          <p:cNvPr id="30" name="Table 30">
            <a:extLst>
              <a:ext uri="{FF2B5EF4-FFF2-40B4-BE49-F238E27FC236}">
                <a16:creationId xmlns:a16="http://schemas.microsoft.com/office/drawing/2014/main" id="{8898A0C9-4B86-C743-88CA-820C76A4B0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486849"/>
              </p:ext>
            </p:extLst>
          </p:nvPr>
        </p:nvGraphicFramePr>
        <p:xfrm>
          <a:off x="2380177" y="5789048"/>
          <a:ext cx="2947013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124">
                  <a:extLst>
                    <a:ext uri="{9D8B030D-6E8A-4147-A177-3AD203B41FA5}">
                      <a16:colId xmlns:a16="http://schemas.microsoft.com/office/drawing/2014/main" val="2213892959"/>
                    </a:ext>
                  </a:extLst>
                </a:gridCol>
                <a:gridCol w="1218889">
                  <a:extLst>
                    <a:ext uri="{9D8B030D-6E8A-4147-A177-3AD203B41FA5}">
                      <a16:colId xmlns:a16="http://schemas.microsoft.com/office/drawing/2014/main" val="18554297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ngla Sangam MN" panose="02000000000000000000" pitchFamily="2" charset="0"/>
                          <a:cs typeface="Bangla Sangam MN" panose="02000000000000000000" pitchFamily="2" charset="0"/>
                        </a:rPr>
                        <a:t>SqFt-SemiDetached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Bangla Sangam MN" panose="02000000000000000000" pitchFamily="2" charset="0"/>
                        <a:cs typeface="Bangla Sangam MN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ngla Sangam MN" panose="02000000000000000000" pitchFamily="2" charset="0"/>
                          <a:cs typeface="Bangla Sangam MN" panose="02000000000000000000" pitchFamily="2" charset="0"/>
                        </a:rPr>
                        <a:t>Levels-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ngla Sangam MN" panose="02000000000000000000" pitchFamily="2" charset="0"/>
                          <a:cs typeface="Bangla Sangam MN" panose="02000000000000000000" pitchFamily="2" charset="0"/>
                        </a:rPr>
                        <a:t>SqFt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ngla Sangam MN" panose="02000000000000000000" pitchFamily="2" charset="0"/>
                          <a:cs typeface="Bangla Sangam MN" panose="02000000000000000000" pitchFamily="2" charset="0"/>
                        </a:rPr>
                        <a:t>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77387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ngla Sangam MN" panose="02000000000000000000" pitchFamily="2" charset="0"/>
                          <a:cs typeface="Bangla Sangam MN" panose="02000000000000000000" pitchFamily="2" charset="0"/>
                        </a:rPr>
                        <a:t>SqFt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ngla Sangam MN" panose="02000000000000000000" pitchFamily="2" charset="0"/>
                          <a:cs typeface="Bangla Sangam MN" panose="02000000000000000000" pitchFamily="2" charset="0"/>
                        </a:rPr>
                        <a:t>-Interior Row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ngla Sangam MN" panose="02000000000000000000" pitchFamily="2" charset="0"/>
                          <a:cs typeface="Bangla Sangam MN" panose="02000000000000000000" pitchFamily="2" charset="0"/>
                        </a:rPr>
                        <a:t>ZipCode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Bangla Sangam MN" panose="02000000000000000000" pitchFamily="2" charset="0"/>
                        <a:cs typeface="Bangla Sangam MN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39709"/>
                  </a:ext>
                </a:extLst>
              </a:tr>
              <a:tr h="1435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ngla Sangam MN" panose="02000000000000000000" pitchFamily="2" charset="0"/>
                          <a:cs typeface="Bangla Sangam MN" panose="02000000000000000000" pitchFamily="2" charset="0"/>
                        </a:rPr>
                        <a:t>SqFt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ngla Sangam MN" panose="02000000000000000000" pitchFamily="2" charset="0"/>
                          <a:cs typeface="Bangla Sangam MN" panose="02000000000000000000" pitchFamily="2" charset="0"/>
                        </a:rPr>
                        <a:t>-Baths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ngla Sangam MN" panose="02000000000000000000" pitchFamily="2" charset="0"/>
                          <a:cs typeface="Bangla Sangam MN" panose="02000000000000000000" pitchFamily="2" charset="0"/>
                        </a:rPr>
                        <a:t>SqFt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Bangla Sangam MN" panose="02000000000000000000" pitchFamily="2" charset="0"/>
                        <a:cs typeface="Bangla Sangam MN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376950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37F8CF-BD00-1748-9E6B-5A4A9225B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278F3-7E87-CB4F-B507-BED9AD2CA523}" type="datetime1">
              <a:rPr lang="en-US" smtClean="0"/>
              <a:t>9/30/21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524C0-2CA1-8A4C-B238-788A5F979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473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CDEAB-683E-D547-B2C4-0A047CFA1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9C8ED9D-5DB8-8E4C-A381-3B0351A404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929314"/>
              </p:ext>
            </p:extLst>
          </p:nvPr>
        </p:nvGraphicFramePr>
        <p:xfrm>
          <a:off x="1771044" y="1371601"/>
          <a:ext cx="9695241" cy="5087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4534">
                  <a:extLst>
                    <a:ext uri="{9D8B030D-6E8A-4147-A177-3AD203B41FA5}">
                      <a16:colId xmlns:a16="http://schemas.microsoft.com/office/drawing/2014/main" val="2016385004"/>
                    </a:ext>
                  </a:extLst>
                </a:gridCol>
                <a:gridCol w="2435006">
                  <a:extLst>
                    <a:ext uri="{9D8B030D-6E8A-4147-A177-3AD203B41FA5}">
                      <a16:colId xmlns:a16="http://schemas.microsoft.com/office/drawing/2014/main" val="3694474436"/>
                    </a:ext>
                  </a:extLst>
                </a:gridCol>
                <a:gridCol w="2363759">
                  <a:extLst>
                    <a:ext uri="{9D8B030D-6E8A-4147-A177-3AD203B41FA5}">
                      <a16:colId xmlns:a16="http://schemas.microsoft.com/office/drawing/2014/main" val="1930533044"/>
                    </a:ext>
                  </a:extLst>
                </a:gridCol>
                <a:gridCol w="2481942">
                  <a:extLst>
                    <a:ext uri="{9D8B030D-6E8A-4147-A177-3AD203B41FA5}">
                      <a16:colId xmlns:a16="http://schemas.microsoft.com/office/drawing/2014/main" val="3358681644"/>
                    </a:ext>
                  </a:extLst>
                </a:gridCol>
              </a:tblGrid>
              <a:tr h="2384651">
                <a:tc>
                  <a:txBody>
                    <a:bodyPr/>
                    <a:lstStyle/>
                    <a:p>
                      <a:endParaRPr lang="en-US" dirty="0">
                        <a:latin typeface="Bangla Sangam MN" panose="02000000000000000000" pitchFamily="2" charset="0"/>
                        <a:cs typeface="Bangla Sangam MN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Bangla Sangam MN" panose="02000000000000000000" pitchFamily="2" charset="0"/>
                        <a:cs typeface="Bangla Sangam MN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Bangla Sangam MN" panose="02000000000000000000" pitchFamily="2" charset="0"/>
                        <a:cs typeface="Bangla Sangam MN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Bangla Sangam MN" panose="02000000000000000000" pitchFamily="2" charset="0"/>
                        <a:cs typeface="Bangla Sangam MN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566986"/>
                  </a:ext>
                </a:extLst>
              </a:tr>
              <a:tr h="34974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B0F0"/>
                          </a:solidFill>
                          <a:latin typeface="Bangla Sangam MN" panose="02000000000000000000" pitchFamily="2" charset="0"/>
                          <a:cs typeface="Bangla Sangam MN" panose="02000000000000000000" pitchFamily="2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1614 44th Street NW</a:t>
                      </a:r>
                      <a:endParaRPr lang="en-US" sz="1600" dirty="0">
                        <a:solidFill>
                          <a:srgbClr val="00B0F0"/>
                        </a:solidFill>
                        <a:latin typeface="Bangla Sangam MN" panose="02000000000000000000" pitchFamily="2" charset="0"/>
                        <a:cs typeface="Bangla Sangam MN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>
                          <a:solidFill>
                            <a:srgbClr val="00B0F0"/>
                          </a:solidFill>
                          <a:effectLst/>
                          <a:latin typeface="Bangla Sangam MN" panose="02000000000000000000" pitchFamily="2" charset="0"/>
                          <a:ea typeface="+mn-ea"/>
                          <a:cs typeface="Bangla Sangam MN" panose="02000000000000000000" pitchFamily="2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1317 Fairmont Street NW</a:t>
                      </a:r>
                      <a:endParaRPr lang="en-US" sz="1600" b="0" i="0" u="none" strike="noStrike" kern="1200" dirty="0">
                        <a:solidFill>
                          <a:srgbClr val="00B0F0"/>
                        </a:solidFill>
                        <a:effectLst/>
                        <a:latin typeface="Bangla Sangam MN" panose="02000000000000000000" pitchFamily="2" charset="0"/>
                        <a:ea typeface="+mn-ea"/>
                        <a:cs typeface="Bangla Sangam MN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B0F0"/>
                          </a:solidFill>
                          <a:latin typeface="Bangla Sangam MN" panose="02000000000000000000" pitchFamily="2" charset="0"/>
                          <a:cs typeface="Bangla Sangam MN" panose="02000000000000000000" pitchFamily="2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415 Florida Avenue NW</a:t>
                      </a:r>
                      <a:endParaRPr lang="en-US" sz="1600" dirty="0">
                        <a:solidFill>
                          <a:srgbClr val="00B0F0"/>
                        </a:solidFill>
                        <a:latin typeface="Bangla Sangam MN" panose="02000000000000000000" pitchFamily="2" charset="0"/>
                        <a:cs typeface="Bangla Sangam MN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B0F0"/>
                          </a:solidFill>
                          <a:latin typeface="Bangla Sangam MN" panose="02000000000000000000" pitchFamily="2" charset="0"/>
                          <a:cs typeface="Bangla Sangam MN" panose="02000000000000000000" pitchFamily="2" charset="0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59 Bryant Street NW</a:t>
                      </a:r>
                      <a:endParaRPr lang="en-US" sz="1600" dirty="0">
                        <a:solidFill>
                          <a:srgbClr val="00B0F0"/>
                        </a:solidFill>
                        <a:latin typeface="Bangla Sangam MN" panose="02000000000000000000" pitchFamily="2" charset="0"/>
                        <a:cs typeface="Bangla Sangam MN" panose="020000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911553"/>
                  </a:ext>
                </a:extLst>
              </a:tr>
              <a:tr h="1240019">
                <a:tc>
                  <a:txBody>
                    <a:bodyPr/>
                    <a:lstStyle/>
                    <a:p>
                      <a:pPr marL="460375" lvl="1" indent="-215900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Bangla Sangam MN" panose="02000000000000000000" pitchFamily="2" charset="0"/>
                          <a:cs typeface="Bangla Sangam MN" panose="02000000000000000000" pitchFamily="2" charset="0"/>
                        </a:rPr>
                        <a:t>5 BEDS</a:t>
                      </a:r>
                    </a:p>
                    <a:p>
                      <a:pPr marL="460375" lvl="1" indent="-215900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Bangla Sangam MN" panose="02000000000000000000" pitchFamily="2" charset="0"/>
                          <a:cs typeface="Bangla Sangam MN" panose="02000000000000000000" pitchFamily="2" charset="0"/>
                        </a:rPr>
                        <a:t>3 BATHS</a:t>
                      </a:r>
                    </a:p>
                    <a:p>
                      <a:pPr marL="460375" lvl="1" indent="-215900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Bangla Sangam MN" panose="02000000000000000000" pitchFamily="2" charset="0"/>
                          <a:cs typeface="Bangla Sangam MN" panose="02000000000000000000" pitchFamily="2" charset="0"/>
                        </a:rPr>
                        <a:t>0.05 ACRES</a:t>
                      </a:r>
                    </a:p>
                    <a:p>
                      <a:pPr marL="460375" lvl="1" indent="-215900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Bangla Sangam MN" panose="02000000000000000000" pitchFamily="2" charset="0"/>
                          <a:cs typeface="Bangla Sangam MN" panose="02000000000000000000" pitchFamily="2" charset="0"/>
                        </a:rPr>
                        <a:t>2,419 SQ FT</a:t>
                      </a:r>
                    </a:p>
                    <a:p>
                      <a:pPr marL="460375" lvl="1" indent="-215900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Bangla Sangam MN" panose="02000000000000000000" pitchFamily="2" charset="0"/>
                          <a:cs typeface="Bangla Sangam MN" panose="02000000000000000000" pitchFamily="2" charset="0"/>
                        </a:rPr>
                        <a:t>BUILT 1929</a:t>
                      </a:r>
                    </a:p>
                    <a:p>
                      <a:pPr marL="460375" marR="0" lvl="1" indent="-215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Bangla Sangam MN" panose="02000000000000000000" pitchFamily="2" charset="0"/>
                          <a:cs typeface="Bangla Sangam MN" panose="02000000000000000000" pitchFamily="2" charset="0"/>
                        </a:rPr>
                        <a:t>Modest Renovation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0188" indent="-158750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Bangla Sangam MN" panose="02000000000000000000" pitchFamily="2" charset="0"/>
                          <a:cs typeface="Bangla Sangam MN" panose="02000000000000000000" pitchFamily="2" charset="0"/>
                        </a:rPr>
                        <a:t>8 BEDS</a:t>
                      </a:r>
                    </a:p>
                    <a:p>
                      <a:pPr marL="230188" indent="-158750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Bangla Sangam MN" panose="02000000000000000000" pitchFamily="2" charset="0"/>
                          <a:cs typeface="Bangla Sangam MN" panose="02000000000000000000" pitchFamily="2" charset="0"/>
                        </a:rPr>
                        <a:t>4.5+ BATHS</a:t>
                      </a:r>
                    </a:p>
                    <a:p>
                      <a:pPr marL="230188" indent="-158750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Bangla Sangam MN" panose="02000000000000000000" pitchFamily="2" charset="0"/>
                          <a:cs typeface="Bangla Sangam MN" panose="02000000000000000000" pitchFamily="2" charset="0"/>
                        </a:rPr>
                        <a:t>0.06 ACRES</a:t>
                      </a:r>
                    </a:p>
                    <a:p>
                      <a:pPr marL="230188" indent="-158750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Bangla Sangam MN" panose="02000000000000000000" pitchFamily="2" charset="0"/>
                          <a:cs typeface="Bangla Sangam MN" panose="02000000000000000000" pitchFamily="2" charset="0"/>
                        </a:rPr>
                        <a:t>4,660 SQ FT</a:t>
                      </a:r>
                    </a:p>
                    <a:p>
                      <a:pPr marL="230188" indent="-158750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Bangla Sangam MN" panose="02000000000000000000" pitchFamily="2" charset="0"/>
                          <a:cs typeface="Bangla Sangam MN" panose="02000000000000000000" pitchFamily="2" charset="0"/>
                        </a:rPr>
                        <a:t>BUILT 1910</a:t>
                      </a:r>
                    </a:p>
                    <a:p>
                      <a:pPr marL="230188" indent="-158750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Bangla Sangam MN" panose="02000000000000000000" pitchFamily="2" charset="0"/>
                          <a:cs typeface="Bangla Sangam MN" panose="02000000000000000000" pitchFamily="2" charset="0"/>
                        </a:rPr>
                        <a:t>Rental Conversion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7338" indent="-158750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Bangla Sangam MN" panose="02000000000000000000" pitchFamily="2" charset="0"/>
                          <a:cs typeface="Bangla Sangam MN" panose="02000000000000000000" pitchFamily="2" charset="0"/>
                        </a:rPr>
                        <a:t>3 BEDS</a:t>
                      </a:r>
                    </a:p>
                    <a:p>
                      <a:pPr marL="287338" indent="-158750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Bangla Sangam MN" panose="02000000000000000000" pitchFamily="2" charset="0"/>
                          <a:cs typeface="Bangla Sangam MN" panose="02000000000000000000" pitchFamily="2" charset="0"/>
                        </a:rPr>
                        <a:t>3 BATHS</a:t>
                      </a:r>
                    </a:p>
                    <a:p>
                      <a:pPr marL="287338" indent="-158750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Bangla Sangam MN" panose="02000000000000000000" pitchFamily="2" charset="0"/>
                          <a:cs typeface="Bangla Sangam MN" panose="02000000000000000000" pitchFamily="2" charset="0"/>
                        </a:rPr>
                        <a:t>0.03 ACRES</a:t>
                      </a:r>
                    </a:p>
                    <a:p>
                      <a:pPr marL="287338" indent="-158750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Bangla Sangam MN" panose="02000000000000000000" pitchFamily="2" charset="0"/>
                          <a:cs typeface="Bangla Sangam MN" panose="02000000000000000000" pitchFamily="2" charset="0"/>
                        </a:rPr>
                        <a:t>1,530 SQ FT</a:t>
                      </a:r>
                    </a:p>
                    <a:p>
                      <a:pPr marL="287338" indent="-158750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Bangla Sangam MN" panose="02000000000000000000" pitchFamily="2" charset="0"/>
                          <a:cs typeface="Bangla Sangam MN" panose="02000000000000000000" pitchFamily="2" charset="0"/>
                        </a:rPr>
                        <a:t>BUILT 1890</a:t>
                      </a:r>
                    </a:p>
                    <a:p>
                      <a:pPr marL="287338" indent="-158750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Bangla Sangam MN" panose="02000000000000000000" pitchFamily="2" charset="0"/>
                          <a:cs typeface="Bangla Sangam MN" panose="02000000000000000000" pitchFamily="2" charset="0"/>
                        </a:rPr>
                        <a:t>Significant Renovation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03225" indent="-158750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Bangla Sangam MN" panose="02000000000000000000" pitchFamily="2" charset="0"/>
                          <a:cs typeface="Bangla Sangam MN" panose="02000000000000000000" pitchFamily="2" charset="0"/>
                        </a:rPr>
                        <a:t>3 BEDS</a:t>
                      </a:r>
                    </a:p>
                    <a:p>
                      <a:pPr marL="403225" indent="-158750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Bangla Sangam MN" panose="02000000000000000000" pitchFamily="2" charset="0"/>
                          <a:cs typeface="Bangla Sangam MN" panose="02000000000000000000" pitchFamily="2" charset="0"/>
                        </a:rPr>
                        <a:t>4 BATHS</a:t>
                      </a:r>
                    </a:p>
                    <a:p>
                      <a:pPr marL="403225" indent="-158750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Bangla Sangam MN" panose="02000000000000000000" pitchFamily="2" charset="0"/>
                          <a:cs typeface="Bangla Sangam MN" panose="02000000000000000000" pitchFamily="2" charset="0"/>
                        </a:rPr>
                        <a:t>0.06 ACRES</a:t>
                      </a:r>
                    </a:p>
                    <a:p>
                      <a:pPr marL="403225" indent="-158750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Bangla Sangam MN" panose="02000000000000000000" pitchFamily="2" charset="0"/>
                          <a:cs typeface="Bangla Sangam MN" panose="02000000000000000000" pitchFamily="2" charset="0"/>
                        </a:rPr>
                        <a:t>3,482 SQ FT</a:t>
                      </a:r>
                    </a:p>
                    <a:p>
                      <a:pPr marL="403225" indent="-158750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Bangla Sangam MN" panose="02000000000000000000" pitchFamily="2" charset="0"/>
                          <a:cs typeface="Bangla Sangam MN" panose="02000000000000000000" pitchFamily="2" charset="0"/>
                        </a:rPr>
                        <a:t>BUILT 1906</a:t>
                      </a:r>
                    </a:p>
                    <a:p>
                      <a:pPr marL="403225" indent="-158750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Bangla Sangam MN" panose="02000000000000000000" pitchFamily="2" charset="0"/>
                          <a:cs typeface="Bangla Sangam MN" panose="02000000000000000000" pitchFamily="2" charset="0"/>
                        </a:rPr>
                        <a:t>Significant Renovation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2076609"/>
                  </a:ext>
                </a:extLst>
              </a:tr>
              <a:tr h="54052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Bangla Sangam MN" panose="02000000000000000000" pitchFamily="2" charset="0"/>
                          <a:cs typeface="Bangla Sangam MN" panose="02000000000000000000" pitchFamily="2" charset="0"/>
                        </a:rPr>
                        <a:t>$1,395,000 Current Price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Bangla Sangam MN" panose="02000000000000000000" pitchFamily="2" charset="0"/>
                          <a:cs typeface="Bangla Sangam MN" panose="02000000000000000000" pitchFamily="2" charset="0"/>
                        </a:rPr>
                        <a:t> $990,670 Assessment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Bangla Sangam MN" panose="02000000000000000000" pitchFamily="2" charset="0"/>
                          <a:cs typeface="Bangla Sangam MN" panose="02000000000000000000" pitchFamily="2" charset="0"/>
                        </a:rPr>
                        <a:t>$2,000,000 Current Price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Bangla Sangam MN" panose="02000000000000000000" pitchFamily="2" charset="0"/>
                          <a:cs typeface="Bangla Sangam MN" panose="02000000000000000000" pitchFamily="2" charset="0"/>
                        </a:rPr>
                        <a:t> $1,275,140 Assessment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Bangla Sangam MN" panose="02000000000000000000" pitchFamily="2" charset="0"/>
                          <a:cs typeface="Bangla Sangam MN" panose="02000000000000000000" pitchFamily="2" charset="0"/>
                        </a:rPr>
                        <a:t>$980,000 Current Price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Bangla Sangam MN" panose="02000000000000000000" pitchFamily="2" charset="0"/>
                          <a:cs typeface="Bangla Sangam MN" panose="02000000000000000000" pitchFamily="2" charset="0"/>
                        </a:rPr>
                        <a:t> $703,240 Assessment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Bangla Sangam MN" panose="02000000000000000000" pitchFamily="2" charset="0"/>
                          <a:cs typeface="Bangla Sangam MN" panose="02000000000000000000" pitchFamily="2" charset="0"/>
                        </a:rPr>
                        <a:t>$1,300,000 Current Price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Bangla Sangam MN" panose="02000000000000000000" pitchFamily="2" charset="0"/>
                          <a:cs typeface="Bangla Sangam MN" panose="02000000000000000000" pitchFamily="2" charset="0"/>
                        </a:rPr>
                        <a:t> $1,057,610 Assessment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8802307"/>
                  </a:ext>
                </a:extLst>
              </a:tr>
              <a:tr h="572316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Bangla Sangam MN" panose="02000000000000000000" pitchFamily="2" charset="0"/>
                          <a:cs typeface="Bangla Sangam MN" panose="02000000000000000000" pitchFamily="2" charset="0"/>
                        </a:rPr>
                        <a:t> $1,501,115 Target Price    </a:t>
                      </a:r>
                      <a:r>
                        <a:rPr lang="en-US" sz="1600" dirty="0">
                          <a:solidFill>
                            <a:srgbClr val="92D050"/>
                          </a:solidFill>
                          <a:latin typeface="Bangla Sangam MN" panose="02000000000000000000" pitchFamily="2" charset="0"/>
                          <a:cs typeface="Bangla Sangam MN" panose="02000000000000000000" pitchFamily="2" charset="0"/>
                        </a:rPr>
                        <a:t>$106K - $510K Potential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Bangla Sangam MN" panose="02000000000000000000" pitchFamily="2" charset="0"/>
                          <a:cs typeface="Bangla Sangam MN" panose="02000000000000000000" pitchFamily="2" charset="0"/>
                        </a:rPr>
                        <a:t> $2,108,575  Target Price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solidFill>
                            <a:srgbClr val="92D050"/>
                          </a:solidFill>
                          <a:latin typeface="Bangla Sangam MN" panose="02000000000000000000" pitchFamily="2" charset="0"/>
                          <a:cs typeface="Bangla Sangam MN" panose="02000000000000000000" pitchFamily="2" charset="0"/>
                        </a:rPr>
                        <a:t>$108K – $833K Potential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Bangla Sangam MN" panose="02000000000000000000" pitchFamily="2" charset="0"/>
                          <a:cs typeface="Bangla Sangam MN" panose="02000000000000000000" pitchFamily="2" charset="0"/>
                        </a:rPr>
                        <a:t> $933,632  Target Price</a:t>
                      </a:r>
                    </a:p>
                    <a:p>
                      <a:pPr algn="ctr"/>
                      <a:r>
                        <a:rPr lang="en-US" sz="1600" dirty="0">
                          <a:solidFill>
                            <a:srgbClr val="92D050"/>
                          </a:solidFill>
                          <a:latin typeface="Bangla Sangam MN" panose="02000000000000000000" pitchFamily="2" charset="0"/>
                          <a:cs typeface="Bangla Sangam MN" panose="02000000000000000000" pitchFamily="2" charset="0"/>
                        </a:rPr>
                        <a:t>$230K Potential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Bangla Sangam MN" panose="02000000000000000000" pitchFamily="2" charset="0"/>
                          <a:cs typeface="Bangla Sangam MN" panose="02000000000000000000" pitchFamily="2" charset="0"/>
                        </a:rPr>
                        <a:t> $1,476,489  Target Price</a:t>
                      </a:r>
                    </a:p>
                    <a:p>
                      <a:pPr algn="ctr"/>
                      <a:r>
                        <a:rPr lang="en-US" sz="1600" dirty="0">
                          <a:solidFill>
                            <a:srgbClr val="92D050"/>
                          </a:solidFill>
                          <a:latin typeface="Bangla Sangam MN" panose="02000000000000000000" pitchFamily="2" charset="0"/>
                          <a:cs typeface="Bangla Sangam MN" panose="02000000000000000000" pitchFamily="2" charset="0"/>
                        </a:rPr>
                        <a:t>$176K  - $419K Potential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5392270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D2BDDE6C-2B84-9943-AF77-53C69D18AAE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011" t="51581" r="31756" b="7881"/>
          <a:stretch/>
        </p:blipFill>
        <p:spPr>
          <a:xfrm>
            <a:off x="4678528" y="1508757"/>
            <a:ext cx="1556791" cy="20116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EA791F-7EBD-BD4C-A95C-B31FC17945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280" t="1872" r="22557" b="57646"/>
          <a:stretch/>
        </p:blipFill>
        <p:spPr>
          <a:xfrm>
            <a:off x="2268534" y="1508757"/>
            <a:ext cx="1556791" cy="20116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9344A3-5EC3-C943-BBA5-CDECAC50859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1057"/>
          <a:stretch/>
        </p:blipFill>
        <p:spPr>
          <a:xfrm>
            <a:off x="7088522" y="1508757"/>
            <a:ext cx="1556790" cy="20116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1C2345-0E3C-1B4C-BA21-F74AABA6FF6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8167" r="19234" b="11056"/>
          <a:stretch/>
        </p:blipFill>
        <p:spPr>
          <a:xfrm>
            <a:off x="9498514" y="1508757"/>
            <a:ext cx="1556791" cy="201168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4750F5-D2CB-2745-BECC-662227227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F5355-FCC1-AA4E-87F1-FBCD21C5DD3A}" type="datetime1">
              <a:rPr lang="en-US" smtClean="0"/>
              <a:t>9/30/21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A9DD7A7-F7C8-CE48-A636-EC43CFD50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946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CDEAB-683E-D547-B2C4-0A047CFA1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4484B-CE05-EB4E-8622-5437767E0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we learn the DC market and increase the number of properties in the Sold category, the model will improve</a:t>
            </a:r>
          </a:p>
          <a:p>
            <a:r>
              <a:rPr lang="en-US" dirty="0"/>
              <a:t>Additional feature engineering may improve the overall model fit</a:t>
            </a:r>
          </a:p>
          <a:p>
            <a:pPr lvl="1"/>
            <a:r>
              <a:rPr lang="en-US" dirty="0"/>
              <a:t>Categorize the Zip Codes</a:t>
            </a:r>
          </a:p>
          <a:p>
            <a:pPr lvl="1"/>
            <a:r>
              <a:rPr lang="en-US" dirty="0"/>
              <a:t>Add a categorized Legal Subdivision feature</a:t>
            </a:r>
          </a:p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19BCB82-0729-5645-96C7-81CDC6D8C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0A6CA-385B-A24A-8A11-81FB651D4D61}" type="datetime1">
              <a:rPr lang="en-US" smtClean="0"/>
              <a:t>9/30/21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035F41-4809-3B4E-8EF9-1F7F1733E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72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{912207A0-8696-B94E-9DD1-C22DAA7BBB27}tf16401378</Template>
  <TotalTime>511</TotalTime>
  <Words>479</Words>
  <Application>Microsoft Macintosh PowerPoint</Application>
  <PresentationFormat>Widescreen</PresentationFormat>
  <Paragraphs>136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Bangla Sangam MN</vt:lpstr>
      <vt:lpstr>Calibri</vt:lpstr>
      <vt:lpstr>MS Shell Dlg 2</vt:lpstr>
      <vt:lpstr>Wingdings</vt:lpstr>
      <vt:lpstr>Wingdings 3</vt:lpstr>
      <vt:lpstr>1_Madison</vt:lpstr>
      <vt:lpstr>Flip-It DC Under-valued historic properties quick look</vt:lpstr>
      <vt:lpstr>Introduction</vt:lpstr>
      <vt:lpstr>Approach</vt:lpstr>
      <vt:lpstr>Terminology</vt:lpstr>
      <vt:lpstr>HomeSnap</vt:lpstr>
      <vt:lpstr>Assessment</vt:lpstr>
      <vt:lpstr>Recommendations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Alison Garrett</dc:creator>
  <cp:lastModifiedBy>Alison Garrett</cp:lastModifiedBy>
  <cp:revision>56</cp:revision>
  <dcterms:created xsi:type="dcterms:W3CDTF">2021-09-30T15:50:59Z</dcterms:created>
  <dcterms:modified xsi:type="dcterms:W3CDTF">2021-10-01T01:53:05Z</dcterms:modified>
</cp:coreProperties>
</file>